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513" r:id="rId2"/>
    <p:sldId id="514" r:id="rId3"/>
    <p:sldId id="515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  <p:sldId id="538" r:id="rId27"/>
    <p:sldId id="539" r:id="rId28"/>
    <p:sldId id="540" r:id="rId29"/>
    <p:sldId id="541" r:id="rId30"/>
    <p:sldId id="542" r:id="rId31"/>
    <p:sldId id="543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86483" autoAdjust="0"/>
  </p:normalViewPr>
  <p:slideViewPr>
    <p:cSldViewPr>
      <p:cViewPr varScale="1">
        <p:scale>
          <a:sx n="67" d="100"/>
          <a:sy n="67" d="100"/>
        </p:scale>
        <p:origin x="-13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26" Type="http://schemas.openxmlformats.org/officeDocument/2006/relationships/slide" Target="slides/slide31.xml"/><Relationship Id="rId3" Type="http://schemas.openxmlformats.org/officeDocument/2006/relationships/slide" Target="slides/slide4.xml"/><Relationship Id="rId21" Type="http://schemas.openxmlformats.org/officeDocument/2006/relationships/slide" Target="slides/slide23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30.xml"/><Relationship Id="rId2" Type="http://schemas.openxmlformats.org/officeDocument/2006/relationships/slide" Target="slides/slide3.xml"/><Relationship Id="rId16" Type="http://schemas.openxmlformats.org/officeDocument/2006/relationships/slide" Target="slides/slide18.xml"/><Relationship Id="rId20" Type="http://schemas.openxmlformats.org/officeDocument/2006/relationships/slide" Target="slides/slide22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26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23" Type="http://schemas.openxmlformats.org/officeDocument/2006/relationships/slide" Target="slides/slide25.xml"/><Relationship Id="rId10" Type="http://schemas.openxmlformats.org/officeDocument/2006/relationships/slide" Target="slides/slide12.xml"/><Relationship Id="rId19" Type="http://schemas.openxmlformats.org/officeDocument/2006/relationships/slide" Target="slides/slide21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46F1E-FBFB-4BEF-B349-3E584926820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88406-9853-4026-AA24-DF170E00AF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50000" contrast="-80000"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3863-513D-4684-8072-B85570CE0AE4}" type="datetimeFigureOut">
              <a:rPr lang="fr-FR" smtClean="0"/>
              <a:pPr/>
              <a:t>25/03/2015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3C97-C9A2-4A33-9551-856263962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6600" b="1" dirty="0" smtClean="0">
                <a:solidFill>
                  <a:srgbClr val="008A3E"/>
                </a:solidFill>
              </a:rPr>
              <a:t>QUALITÉ DES FOINS ET </a:t>
            </a:r>
            <a:r>
              <a:rPr lang="fr-FR" sz="6600" b="1" smtClean="0">
                <a:solidFill>
                  <a:srgbClr val="008A3E"/>
                </a:solidFill>
              </a:rPr>
              <a:t>FACTEURS D'INFLUENCES</a:t>
            </a:r>
            <a:endParaRPr lang="fr-FR" sz="6600" b="1" dirty="0">
              <a:solidFill>
                <a:srgbClr val="008A3E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Matière sèche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b="1" dirty="0" smtClean="0"/>
              <a:t>Matière sèche</a:t>
            </a:r>
            <a:r>
              <a:rPr lang="fr-FR" dirty="0" smtClean="0"/>
              <a:t>  </a:t>
            </a:r>
            <a:r>
              <a:rPr lang="fr-FR" b="1" dirty="0" smtClean="0"/>
              <a:t>(MS) 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traduit l’état de séchage du fourrage,</a:t>
            </a:r>
          </a:p>
          <a:p>
            <a:pPr lvl="1"/>
            <a:r>
              <a:rPr lang="fr-FR" dirty="0" smtClean="0"/>
              <a:t>Taux normal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80% - 90%, </a:t>
            </a:r>
          </a:p>
          <a:p>
            <a:pPr lvl="2"/>
            <a:r>
              <a:rPr lang="fr-FR" dirty="0" smtClean="0"/>
              <a:t>Si  &lt; alors, </a:t>
            </a:r>
            <a:r>
              <a:rPr lang="fr-FR" dirty="0" smtClean="0">
                <a:sym typeface="Wingdings" pitchFamily="2" charset="2"/>
              </a:rPr>
              <a:t>risque </a:t>
            </a:r>
            <a:r>
              <a:rPr lang="fr-FR" dirty="0" smtClean="0"/>
              <a:t>moisissures ou échauffements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qualité gustative &lt; et baisse d’ingestion.</a:t>
            </a:r>
          </a:p>
          <a:p>
            <a:r>
              <a:rPr lang="fr-FR" b="1" dirty="0" smtClean="0"/>
              <a:t>Matières grasses (MG) = </a:t>
            </a:r>
            <a:r>
              <a:rPr lang="fr-FR" dirty="0" smtClean="0"/>
              <a:t>1% à 2% et varient peu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820472" cy="720080"/>
          </a:xfrm>
        </p:spPr>
        <p:txBody>
          <a:bodyPr>
            <a:noAutofit/>
          </a:bodyPr>
          <a:lstStyle/>
          <a:p>
            <a:pPr lvl="0"/>
            <a:r>
              <a:rPr lang="fr-FR" b="1" dirty="0" smtClean="0">
                <a:solidFill>
                  <a:srgbClr val="008A3E"/>
                </a:solidFill>
              </a:rPr>
              <a:t>Cendres = Matière minérale (MM) : </a:t>
            </a:r>
            <a:br>
              <a:rPr lang="fr-FR" b="1" dirty="0" smtClean="0">
                <a:solidFill>
                  <a:srgbClr val="008A3E"/>
                </a:solidFill>
              </a:rPr>
            </a:b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>
            <a:normAutofit/>
          </a:bodyPr>
          <a:lstStyle/>
          <a:p>
            <a:r>
              <a:rPr lang="fr-FR" dirty="0" smtClean="0"/>
              <a:t>Cendres = résidus après incinération de la MO</a:t>
            </a:r>
          </a:p>
          <a:p>
            <a:r>
              <a:rPr lang="fr-FR" dirty="0" smtClean="0"/>
              <a:t>Cendres = </a:t>
            </a:r>
            <a:r>
              <a:rPr lang="fr-FR" b="1" dirty="0" smtClean="0"/>
              <a:t>100 % non digestibles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matières inorganiques (ou matière minérale) et contaminants inorganiques(terre, sable, saleté).  </a:t>
            </a:r>
          </a:p>
          <a:p>
            <a:r>
              <a:rPr lang="fr-FR" b="1" dirty="0" smtClean="0"/>
              <a:t>Norme </a:t>
            </a:r>
            <a:r>
              <a:rPr lang="fr-FR" dirty="0" smtClean="0"/>
              <a:t>: Cendre &lt; à 10 %</a:t>
            </a:r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 Si &gt;</a:t>
            </a:r>
            <a:r>
              <a:rPr lang="fr-FR" dirty="0" smtClean="0"/>
              <a:t> à 10 % = souvent contamination par le sol.</a:t>
            </a:r>
          </a:p>
          <a:p>
            <a:r>
              <a:rPr lang="fr-FR" b="1" dirty="0" smtClean="0"/>
              <a:t>Attention, </a:t>
            </a:r>
            <a:r>
              <a:rPr lang="fr-FR" dirty="0" smtClean="0"/>
              <a:t>pour les foins de légumineuses  cette valeur peut être &gt;.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Protéines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composant majeur de la valeur nutritive du fourrage. </a:t>
            </a:r>
          </a:p>
          <a:p>
            <a:r>
              <a:rPr lang="fr-FR" dirty="0" smtClean="0"/>
              <a:t>MAT  varie de </a:t>
            </a:r>
            <a:r>
              <a:rPr lang="fr-FR" b="1" dirty="0" smtClean="0"/>
              <a:t>8% à plus de 20 % </a:t>
            </a:r>
            <a:r>
              <a:rPr lang="fr-FR" dirty="0" smtClean="0"/>
              <a:t>pour certains foins de mélange ou de luzerne.</a:t>
            </a:r>
          </a:p>
          <a:p>
            <a:r>
              <a:rPr lang="fr-FR" b="1" dirty="0" smtClean="0"/>
              <a:t>Protéine brute (PB) ou Matière azotée totale (MAT)</a:t>
            </a:r>
          </a:p>
          <a:p>
            <a:pPr lvl="1"/>
            <a:r>
              <a:rPr lang="fr-FR" dirty="0" smtClean="0"/>
              <a:t>[Protéine brute] = [N]*6.25</a:t>
            </a:r>
          </a:p>
          <a:p>
            <a:pPr lvl="1"/>
            <a:r>
              <a:rPr lang="fr-FR" dirty="0" smtClean="0"/>
              <a:t>Inclut les vraies protéines et l’azote non protéique (ANP), tels l’azote de l’urée et l’azote de l’ammoniac</a:t>
            </a:r>
          </a:p>
          <a:p>
            <a:pPr lvl="1"/>
            <a:r>
              <a:rPr lang="fr-FR" dirty="0" smtClean="0"/>
              <a:t>Pas d’info. sur la composition en acides aminés, la digestibilité intestinale de la protéine, ou sa dégradation dans l’estomac et  l’intestin</a:t>
            </a:r>
          </a:p>
          <a:p>
            <a:pPr lvl="1"/>
            <a:endParaRPr lang="fr-FR" dirty="0" smtClean="0"/>
          </a:p>
          <a:p>
            <a:r>
              <a:rPr lang="fr-FR" b="1" dirty="0" smtClean="0"/>
              <a:t>Protéine digestible (PD)</a:t>
            </a:r>
          </a:p>
          <a:p>
            <a:pPr lvl="1"/>
            <a:r>
              <a:rPr lang="fr-FR" dirty="0" smtClean="0"/>
              <a:t>Pourcentage de protéines brutes dégradées dans l’intestin</a:t>
            </a:r>
          </a:p>
          <a:p>
            <a:pPr lvl="1"/>
            <a:r>
              <a:rPr lang="fr-FR" dirty="0" smtClean="0"/>
              <a:t>Ce chiffre est calculé à partir de la protéine soluble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Protéines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Cas particuliers de l’enrubannage et du foin qui a chauffé: 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Lors du processus de fermentation, certaines protéines se lient aux fibres rendant une partie de ces protéines non digestibles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dirty="0" smtClean="0">
                <a:sym typeface="Wingdings" pitchFamily="2" charset="2"/>
              </a:rPr>
              <a:t>la </a:t>
            </a:r>
            <a:r>
              <a:rPr lang="fr-FR" dirty="0" smtClean="0"/>
              <a:t>chauffe augmente l’appétence :</a:t>
            </a:r>
          </a:p>
          <a:p>
            <a:pPr lvl="2"/>
            <a:r>
              <a:rPr lang="fr-FR" dirty="0" smtClean="0"/>
              <a:t>sucres = sirop </a:t>
            </a:r>
          </a:p>
          <a:p>
            <a:pPr lvl="2"/>
            <a:r>
              <a:rPr lang="fr-FR" dirty="0" smtClean="0"/>
              <a:t>fibres sont plus digestibles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Fibres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dirty="0" smtClean="0"/>
              <a:t>• Cellulose brute (CB) = les fibres</a:t>
            </a:r>
          </a:p>
          <a:p>
            <a:pPr lvl="1"/>
            <a:r>
              <a:rPr lang="fr-FR" dirty="0" smtClean="0"/>
              <a:t>nécessaires au fonctionnement de l’appareil digestif , </a:t>
            </a:r>
          </a:p>
          <a:p>
            <a:pPr lvl="1"/>
            <a:r>
              <a:rPr lang="fr-FR" dirty="0" smtClean="0"/>
              <a:t>augmentent avec l'âge de la plante, </a:t>
            </a:r>
          </a:p>
          <a:p>
            <a:pPr lvl="1"/>
            <a:r>
              <a:rPr lang="fr-FR" dirty="0" smtClean="0"/>
              <a:t>traduisent une baisse de la valeur alimentaire</a:t>
            </a:r>
          </a:p>
          <a:p>
            <a:pPr>
              <a:buNone/>
            </a:pPr>
            <a:r>
              <a:rPr lang="fr-FR" dirty="0" smtClean="0"/>
              <a:t>• Fibre au détergent neutre (NDF)</a:t>
            </a:r>
          </a:p>
          <a:p>
            <a:pPr lvl="1"/>
            <a:r>
              <a:rPr lang="fr-FR" dirty="0" smtClean="0"/>
              <a:t>= contenu total en fibre (cellulose, hémicellulose, lignine et de protéine liées à la fibre</a:t>
            </a:r>
          </a:p>
          <a:p>
            <a:endParaRPr lang="fr-FR" dirty="0" smtClean="0"/>
          </a:p>
          <a:p>
            <a:r>
              <a:rPr lang="fr-FR" dirty="0" smtClean="0"/>
              <a:t>Relation entre NDF/CB et stade végétatif au moment de la récolte </a:t>
            </a:r>
            <a:r>
              <a:rPr lang="fr-FR" dirty="0" smtClean="0">
                <a:sym typeface="Wingdings" pitchFamily="2" charset="2"/>
              </a:rPr>
              <a:t></a:t>
            </a:r>
            <a:r>
              <a:rPr lang="fr-FR" dirty="0" smtClean="0"/>
              <a:t> rapport feuille /tige</a:t>
            </a:r>
          </a:p>
          <a:p>
            <a:pPr lvl="1"/>
            <a:r>
              <a:rPr lang="fr-FR" dirty="0" smtClean="0"/>
              <a:t>Si NDF/CB     alors la qualité      et la consommation     )               </a:t>
            </a:r>
          </a:p>
          <a:p>
            <a:pPr lvl="1"/>
            <a:r>
              <a:rPr lang="fr-FR" dirty="0" smtClean="0"/>
              <a:t> A stade végétatif =,  NDF graminées &gt; NDF légumineuses, 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2771800" y="508518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8172400" y="5157192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5004048" y="5157192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Digestibilité (DCS)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568863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Valeur énergétique dépend étroitement de la CB et de la </a:t>
            </a:r>
            <a:r>
              <a:rPr lang="fr-FR" dirty="0" err="1" smtClean="0"/>
              <a:t>dMO</a:t>
            </a:r>
            <a:r>
              <a:rPr lang="fr-FR" dirty="0" smtClean="0"/>
              <a:t>. </a:t>
            </a:r>
          </a:p>
          <a:p>
            <a:r>
              <a:rPr lang="fr-FR" b="1" dirty="0" smtClean="0"/>
              <a:t>Digestibilité de la matière organique  (</a:t>
            </a:r>
            <a:r>
              <a:rPr lang="fr-FR" b="1" dirty="0" err="1" smtClean="0"/>
              <a:t>dMo</a:t>
            </a:r>
            <a:r>
              <a:rPr lang="fr-FR" b="1" dirty="0" smtClean="0"/>
              <a:t>)       </a:t>
            </a:r>
            <a:r>
              <a:rPr lang="fr-FR" dirty="0" smtClean="0"/>
              <a:t>avec l’âge de la plante car teneur en parois végétales (CB)      :</a:t>
            </a:r>
          </a:p>
          <a:p>
            <a:pPr lvl="1"/>
            <a:r>
              <a:rPr lang="fr-FR" dirty="0" smtClean="0"/>
              <a:t>La lignine       (non digestible)</a:t>
            </a:r>
          </a:p>
          <a:p>
            <a:pPr lvl="1"/>
            <a:r>
              <a:rPr lang="fr-FR" dirty="0" smtClean="0"/>
              <a:t>L’hémicellulose       (conditions climatiques, stade de coupe et espèces).</a:t>
            </a:r>
          </a:p>
          <a:p>
            <a:r>
              <a:rPr lang="fr-FR" dirty="0" smtClean="0"/>
              <a:t>A stades de maturité =, la digestibilité des fibres des légumineuses ≠ des graminées </a:t>
            </a:r>
          </a:p>
          <a:p>
            <a:r>
              <a:rPr lang="fr-FR" dirty="0" smtClean="0"/>
              <a:t>De même, pour une même espèce cultivée dans des conditions météorologiques différentes. </a:t>
            </a:r>
          </a:p>
          <a:p>
            <a:r>
              <a:rPr lang="fr-FR" dirty="0" smtClean="0"/>
              <a:t>Si digestion &gt; de la fibre NDF alors, taux de passage des aliments + rapide </a:t>
            </a:r>
            <a:r>
              <a:rPr lang="fr-FR" dirty="0" smtClean="0">
                <a:sym typeface="Wingdings" pitchFamily="2" charset="2"/>
              </a:rPr>
              <a:t>     </a:t>
            </a:r>
            <a:r>
              <a:rPr lang="fr-FR" dirty="0" smtClean="0"/>
              <a:t>de la consommation de matière sèche et      performances animales. 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8316416" y="2132856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2699792" y="256490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7236296" y="1916832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3347864" y="2996952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3851920" y="580526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2195736" y="6165304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DONNÉES CALCULÉES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Energie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La valeur énergétique des fourrages s’exprime par leur teneur en énergie nette (en Unité Fourragère - UF).</a:t>
            </a:r>
          </a:p>
          <a:p>
            <a:r>
              <a:rPr lang="fr-FR" dirty="0" smtClean="0"/>
              <a:t>Valeur directement liée à la digestibilité de l’énergie brute que le fourrage contient elle-même liée à la </a:t>
            </a:r>
            <a:r>
              <a:rPr lang="fr-FR" dirty="0" err="1" smtClean="0"/>
              <a:t>dMO</a:t>
            </a:r>
            <a:endParaRPr lang="fr-FR" dirty="0" smtClean="0"/>
          </a:p>
          <a:p>
            <a:r>
              <a:rPr lang="fr-FR" dirty="0" smtClean="0"/>
              <a:t>L’énergie s’exprime en </a:t>
            </a:r>
            <a:r>
              <a:rPr lang="fr-FR" b="1" dirty="0" smtClean="0"/>
              <a:t>unité fourragère (UF) =</a:t>
            </a:r>
            <a:r>
              <a:rPr lang="fr-FR" dirty="0" smtClean="0"/>
              <a:t> valeur énergétique du fourrage (système INRA). </a:t>
            </a:r>
          </a:p>
          <a:p>
            <a:r>
              <a:rPr lang="fr-FR" dirty="0" smtClean="0"/>
              <a:t>UF = utilisée en production laitière </a:t>
            </a:r>
            <a:r>
              <a:rPr lang="fr-FR" b="1" dirty="0" smtClean="0"/>
              <a:t>(UFL)</a:t>
            </a:r>
            <a:r>
              <a:rPr lang="fr-FR" dirty="0" smtClean="0"/>
              <a:t> que pour le troupeau en engraissement </a:t>
            </a:r>
            <a:r>
              <a:rPr lang="fr-FR" b="1" dirty="0" smtClean="0"/>
              <a:t>(UFV) ou </a:t>
            </a:r>
            <a:r>
              <a:rPr lang="fr-FR" dirty="0" smtClean="0"/>
              <a:t>pour les chevaux (</a:t>
            </a:r>
            <a:r>
              <a:rPr lang="fr-FR" b="1" dirty="0" smtClean="0"/>
              <a:t>UFC)</a:t>
            </a:r>
          </a:p>
          <a:p>
            <a:r>
              <a:rPr lang="fr-FR" b="1" dirty="0" smtClean="0"/>
              <a:t>1 UF = énergie fournit par 1 kg d’orge =2200 kcal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Encombrement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Exprimé en unité d’encombrement (</a:t>
            </a:r>
            <a:r>
              <a:rPr lang="fr-FR" b="1" dirty="0" smtClean="0"/>
              <a:t>UE</a:t>
            </a:r>
            <a:r>
              <a:rPr lang="fr-FR" dirty="0" smtClean="0"/>
              <a:t>)</a:t>
            </a:r>
          </a:p>
          <a:p>
            <a:pPr lvl="0"/>
            <a:r>
              <a:rPr lang="fr-FR" b="1" dirty="0" smtClean="0"/>
              <a:t>L’UE</a:t>
            </a:r>
            <a:r>
              <a:rPr lang="fr-FR" dirty="0" smtClean="0"/>
              <a:t> = quantité de fourrage qu'un animal pourra ingérer,</a:t>
            </a:r>
          </a:p>
          <a:p>
            <a:pPr lvl="0"/>
            <a:r>
              <a:rPr lang="fr-FR" dirty="0" smtClean="0"/>
              <a:t> Pour le cheval on parle d’apports de Matières Sèches et il faut que MS / UFC soit compris entre 1,2 et 2.</a:t>
            </a:r>
          </a:p>
          <a:p>
            <a:pPr lvl="1"/>
            <a:r>
              <a:rPr lang="fr-FR" dirty="0" smtClean="0"/>
              <a:t>Soit pour un foin à 90% de MS </a:t>
            </a:r>
            <a:r>
              <a:rPr lang="fr-FR" dirty="0" smtClean="0">
                <a:sym typeface="Wingdings" pitchFamily="2" charset="2"/>
              </a:rPr>
              <a:t> UFC &gt; 0.45</a:t>
            </a:r>
          </a:p>
          <a:p>
            <a:pPr lvl="1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Valeur azotée des aliments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Exprimée en MAD corrigée par la fraction des MAT ne fournissant pas d’acide aminé</a:t>
            </a:r>
            <a:r>
              <a:rPr lang="fr-FR" dirty="0"/>
              <a:t> </a:t>
            </a:r>
            <a:r>
              <a:rPr lang="fr-FR" dirty="0" smtClean="0">
                <a:sym typeface="Wingdings" pitchFamily="2" charset="2"/>
              </a:rPr>
              <a:t> MADC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MADC = MAD * </a:t>
            </a:r>
            <a:r>
              <a:rPr lang="fr-FR" dirty="0" smtClean="0">
                <a:sym typeface="Wingdings" pitchFamily="2" charset="2"/>
                <a:hlinkClick r:id="" action="ppaction://noaction"/>
              </a:rPr>
              <a:t>k</a:t>
            </a:r>
            <a:endParaRPr lang="fr-FR" dirty="0" smtClean="0">
              <a:sym typeface="Wingdings" pitchFamily="2" charset="2"/>
            </a:endParaRPr>
          </a:p>
          <a:p>
            <a:pPr lvl="1"/>
            <a:r>
              <a:rPr lang="fr-FR" dirty="0" smtClean="0">
                <a:sym typeface="Wingdings" pitchFamily="2" charset="2"/>
              </a:rPr>
              <a:t>MAD = 0.8357*MAT – 25.96</a:t>
            </a:r>
          </a:p>
          <a:p>
            <a:pPr lvl="1"/>
            <a:r>
              <a:rPr lang="fr-FR" sz="3200" b="1" dirty="0" smtClean="0">
                <a:sym typeface="Wingdings" pitchFamily="2" charset="2"/>
              </a:rPr>
              <a:t>MADC = ( 0.8357*MAT – 25.96)* k</a:t>
            </a:r>
            <a:endParaRPr lang="fr-F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Qualité des foins et facteurs d'influence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r>
              <a:rPr lang="fr-FR" b="1" dirty="0" smtClean="0"/>
              <a:t>Foin = composant majoritaire de la ration :</a:t>
            </a:r>
          </a:p>
          <a:p>
            <a:pPr>
              <a:buNone/>
            </a:pPr>
            <a:endParaRPr lang="fr-FR" b="1" dirty="0" smtClean="0"/>
          </a:p>
          <a:p>
            <a:pPr lvl="1"/>
            <a:r>
              <a:rPr lang="fr-FR" b="1" dirty="0" smtClean="0"/>
              <a:t>fourrage unique et dominant </a:t>
            </a:r>
            <a:r>
              <a:rPr lang="fr-FR" b="1" dirty="0" smtClean="0">
                <a:sym typeface="Wingdings" pitchFamily="2" charset="2"/>
              </a:rPr>
              <a:t></a:t>
            </a:r>
            <a:r>
              <a:rPr lang="fr-FR" b="1" dirty="0" smtClean="0"/>
              <a:t> apporte tous les éléments nutritifs nécessaire à la production de lait, la croissance ou l’entretien des animaux. </a:t>
            </a:r>
          </a:p>
          <a:p>
            <a:pPr lvl="1">
              <a:buNone/>
            </a:pPr>
            <a:endParaRPr lang="fr-FR" b="1" dirty="0" smtClean="0"/>
          </a:p>
          <a:p>
            <a:pPr lvl="1"/>
            <a:r>
              <a:rPr lang="fr-FR" b="1" dirty="0" smtClean="0"/>
              <a:t>fourrage de complément  </a:t>
            </a:r>
            <a:r>
              <a:rPr lang="fr-FR" b="1" dirty="0" smtClean="0">
                <a:sym typeface="Wingdings" pitchFamily="2" charset="2"/>
              </a:rPr>
              <a:t> </a:t>
            </a:r>
            <a:r>
              <a:rPr lang="fr-FR" b="1" dirty="0" smtClean="0"/>
              <a:t>apport de fibre ou de protéines.  </a:t>
            </a:r>
          </a:p>
          <a:p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2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Source : Nutrition et alimentation des chevaux</a:t>
            </a:r>
            <a:b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publié par William Martin-Rosset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Flèche droite 3">
            <a:hlinkClick r:id="" action="ppaction://noaction"/>
          </p:cNvPr>
          <p:cNvSpPr/>
          <p:nvPr/>
        </p:nvSpPr>
        <p:spPr>
          <a:xfrm>
            <a:off x="7308304" y="602128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fr-FR" dirty="0" smtClean="0">
                <a:solidFill>
                  <a:srgbClr val="008A3E"/>
                </a:solidFill>
              </a:rPr>
              <a:t>Quelques références INRA</a:t>
            </a:r>
            <a:endParaRPr lang="fr-FR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7" y="1412776"/>
            <a:ext cx="909083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Conclusion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721499"/>
          </a:xfrm>
        </p:spPr>
        <p:txBody>
          <a:bodyPr>
            <a:normAutofit/>
          </a:bodyPr>
          <a:lstStyle/>
          <a:p>
            <a:r>
              <a:rPr lang="fr-FR" dirty="0" smtClean="0"/>
              <a:t>Les besoins de l’animal doivent être comblés par :</a:t>
            </a:r>
          </a:p>
          <a:p>
            <a:pPr lvl="1"/>
            <a:r>
              <a:rPr lang="fr-FR" dirty="0" smtClean="0"/>
              <a:t>l’évaluation des aliments </a:t>
            </a:r>
          </a:p>
          <a:p>
            <a:pPr lvl="1"/>
            <a:r>
              <a:rPr lang="fr-FR" dirty="0" smtClean="0"/>
              <a:t>l’équilibre des rations</a:t>
            </a:r>
          </a:p>
          <a:p>
            <a:r>
              <a:rPr lang="fr-FR" dirty="0" smtClean="0"/>
              <a:t>L’analyse de fourrage = outil dans votre arsenal, ne remplace pas l’évaluation sensorielle (texture, présence poussière, odeur et couleur)</a:t>
            </a:r>
          </a:p>
          <a:p>
            <a:r>
              <a:rPr lang="fr-FR" dirty="0" smtClean="0"/>
              <a:t>Ne pas oublier l’importance d’un bon échantillonnage </a:t>
            </a:r>
            <a:r>
              <a:rPr lang="fr-FR" dirty="0" smtClean="0">
                <a:sym typeface="Wingdings" pitchFamily="2" charset="2"/>
              </a:rPr>
              <a:t> l</a:t>
            </a:r>
            <a:r>
              <a:rPr lang="fr-FR" dirty="0" smtClean="0"/>
              <a:t>e rapport d’analyse reflète la qualité de votre échantillon.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Critère d’analyse sensorielle 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Un bon foin pour les chevaux </a:t>
            </a:r>
          </a:p>
          <a:p>
            <a:pPr lvl="1"/>
            <a:r>
              <a:rPr lang="fr-FR" dirty="0" smtClean="0"/>
              <a:t>a un aspect vert de préférence</a:t>
            </a:r>
          </a:p>
          <a:p>
            <a:pPr lvl="1"/>
            <a:r>
              <a:rPr lang="fr-FR" dirty="0" smtClean="0"/>
              <a:t>sent bon</a:t>
            </a:r>
          </a:p>
          <a:p>
            <a:pPr lvl="1"/>
            <a:r>
              <a:rPr lang="fr-FR" dirty="0" smtClean="0"/>
              <a:t>Pas ou peu de poussière </a:t>
            </a:r>
          </a:p>
          <a:p>
            <a:pPr lvl="1"/>
            <a:r>
              <a:rPr lang="fr-FR" dirty="0" smtClean="0"/>
              <a:t>ne forme pas de « paquets »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pas de moisissures ou de zones noires. </a:t>
            </a:r>
          </a:p>
          <a:p>
            <a:pPr lvl="1"/>
            <a:r>
              <a:rPr lang="fr-FR" dirty="0" smtClean="0"/>
              <a:t>est sec : les feuilles sont cassantes</a:t>
            </a:r>
          </a:p>
          <a:p>
            <a:pPr lvl="1"/>
            <a:r>
              <a:rPr lang="fr-FR" dirty="0" smtClean="0"/>
              <a:t>est assez grossier (contient beaucoup de tiges)</a:t>
            </a:r>
          </a:p>
          <a:p>
            <a:pPr lvl="1"/>
            <a:r>
              <a:rPr lang="fr-FR" dirty="0" smtClean="0"/>
              <a:t>ne contient pas de terre cailloux, branches 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039544" y="6525344"/>
            <a:ext cx="4104456" cy="332656"/>
          </a:xfrm>
        </p:spPr>
        <p:txBody>
          <a:bodyPr>
            <a:noAutofit/>
          </a:bodyPr>
          <a:lstStyle/>
          <a:p>
            <a:r>
              <a:rPr lang="fr-FR" sz="1600" b="1" dirty="0" smtClean="0"/>
              <a:t>SYNDICAT A.O.C. OSSAU-IRATY</a:t>
            </a:r>
            <a:endParaRPr lang="fr-F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3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5663589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Intérêt des différentes coupes 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b="1" dirty="0" smtClean="0"/>
              <a:t>foin de 1ère coupe (</a:t>
            </a:r>
            <a:r>
              <a:rPr lang="fr-FR" dirty="0" smtClean="0"/>
              <a:t>récoltée en mai</a:t>
            </a:r>
            <a:r>
              <a:rPr lang="fr-FR" b="1" dirty="0" smtClean="0"/>
              <a:t> ) :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foin moyennement grossier, avec peu de tiges dures . </a:t>
            </a:r>
          </a:p>
          <a:p>
            <a:pPr lvl="1"/>
            <a:r>
              <a:rPr lang="fr-FR" dirty="0" smtClean="0"/>
              <a:t>bonne qualité nutritive.</a:t>
            </a:r>
          </a:p>
          <a:p>
            <a:pPr lvl="1">
              <a:buNone/>
            </a:pPr>
            <a:r>
              <a:rPr lang="fr-FR" dirty="0" smtClean="0">
                <a:sym typeface="Wingdings" pitchFamily="2" charset="2"/>
              </a:rPr>
              <a:t></a:t>
            </a:r>
            <a:r>
              <a:rPr lang="fr-FR" dirty="0" smtClean="0"/>
              <a:t> Il est apprécié des chevaux mais doit être rationné. </a:t>
            </a:r>
          </a:p>
          <a:p>
            <a:endParaRPr lang="fr-FR" b="1" dirty="0" smtClean="0"/>
          </a:p>
          <a:p>
            <a:r>
              <a:rPr lang="fr-FR" b="1" dirty="0" smtClean="0"/>
              <a:t>Foin « du 15 juin »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foin plus grossier avec beaucoup de tiges parfois dures </a:t>
            </a:r>
          </a:p>
          <a:p>
            <a:pPr lvl="1"/>
            <a:r>
              <a:rPr lang="fr-FR" dirty="0" smtClean="0"/>
              <a:t>valeur nutritive plus faible.</a:t>
            </a:r>
          </a:p>
          <a:p>
            <a:pPr lvl="1">
              <a:buNone/>
            </a:pP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foin qui convient bien aux chevaux et l’on peut le distribuer sans modération.</a:t>
            </a:r>
          </a:p>
          <a:p>
            <a:pPr lvl="1">
              <a:buNone/>
            </a:pPr>
            <a:r>
              <a:rPr lang="fr-FR" dirty="0" smtClean="0"/>
              <a:t> </a:t>
            </a:r>
          </a:p>
          <a:p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Intérêt des différentes coupes 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Regain </a:t>
            </a:r>
            <a:r>
              <a:rPr lang="fr-FR" dirty="0" smtClean="0"/>
              <a:t>: 2</a:t>
            </a:r>
            <a:r>
              <a:rPr lang="fr-FR" baseline="30000" dirty="0" smtClean="0"/>
              <a:t>ème</a:t>
            </a:r>
            <a:r>
              <a:rPr lang="fr-FR" dirty="0" smtClean="0"/>
              <a:t>,3</a:t>
            </a:r>
            <a:r>
              <a:rPr lang="fr-FR" baseline="30000" dirty="0" smtClean="0"/>
              <a:t>ème</a:t>
            </a:r>
            <a:r>
              <a:rPr lang="fr-FR" dirty="0" smtClean="0"/>
              <a:t>,… récolte</a:t>
            </a:r>
          </a:p>
          <a:p>
            <a:pPr lvl="1"/>
            <a:r>
              <a:rPr lang="fr-FR" dirty="0" smtClean="0"/>
              <a:t>fauchée à un stade feuillu</a:t>
            </a:r>
          </a:p>
          <a:p>
            <a:pPr lvl="1"/>
            <a:r>
              <a:rPr lang="fr-FR" dirty="0" smtClean="0"/>
              <a:t>herbe très tendre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peu de tiges, + riche en protéines et en Ca</a:t>
            </a:r>
          </a:p>
          <a:p>
            <a:pPr lvl="1"/>
            <a:r>
              <a:rPr lang="fr-FR" dirty="0" smtClean="0"/>
              <a:t>Souvent + riche en légumineuse </a:t>
            </a:r>
          </a:p>
          <a:p>
            <a:pPr lvl="1"/>
            <a:r>
              <a:rPr lang="fr-FR" dirty="0" smtClean="0"/>
              <a:t>Considéré comme trop riche pour les chevaux </a:t>
            </a:r>
            <a:r>
              <a:rPr lang="fr-FR" dirty="0" smtClean="0">
                <a:sym typeface="Wingdings" pitchFamily="2" charset="2"/>
              </a:rPr>
              <a:t> à </a:t>
            </a:r>
            <a:r>
              <a:rPr lang="fr-FR" dirty="0" smtClean="0"/>
              <a:t>rationner. </a:t>
            </a:r>
          </a:p>
          <a:p>
            <a:pPr lvl="1"/>
            <a:r>
              <a:rPr lang="fr-FR" dirty="0" smtClean="0"/>
              <a:t>adapté pour des juments en lactation ou des poulains. 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b="1" dirty="0" smtClean="0"/>
              <a:t>Enrubanné</a:t>
            </a:r>
          </a:p>
          <a:p>
            <a:pPr lvl="1"/>
            <a:r>
              <a:rPr lang="fr-FR" b="1" dirty="0" smtClean="0"/>
              <a:t>Très appétant, très bonnes qualités nutritionnelles</a:t>
            </a:r>
            <a:r>
              <a:rPr lang="fr-FR" dirty="0" smtClean="0"/>
              <a:t>. </a:t>
            </a:r>
          </a:p>
          <a:p>
            <a:pPr lvl="1"/>
            <a:r>
              <a:rPr lang="fr-FR" dirty="0" smtClean="0"/>
              <a:t>Utilisation possible en libre service en remplacement du foin. </a:t>
            </a:r>
          </a:p>
          <a:p>
            <a:pPr lvl="1"/>
            <a:r>
              <a:rPr lang="fr-FR" dirty="0" smtClean="0"/>
              <a:t>0,6 et 0,8 UFC/Kg de MS.</a:t>
            </a:r>
          </a:p>
          <a:p>
            <a:pPr lvl="1"/>
            <a:r>
              <a:rPr lang="fr-FR" dirty="0" smtClean="0"/>
              <a:t>30 à 160 g de MADC/Kg de MS selon le pourcentage de légumineuses et le stade de récolte.</a:t>
            </a:r>
          </a:p>
          <a:p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fr-FR" sz="4900" b="1" dirty="0" smtClean="0">
                <a:solidFill>
                  <a:srgbClr val="008A3E"/>
                </a:solidFill>
                <a:hlinkClick r:id="" action="ppaction://noaction"/>
              </a:rPr>
              <a:t>L’enrubannage</a:t>
            </a:r>
            <a:r>
              <a:rPr lang="fr-FR" b="1" dirty="0" smtClean="0">
                <a:hlinkClick r:id="" action="ppaction://noaction"/>
              </a:rPr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548680"/>
            <a:ext cx="8640960" cy="6120680"/>
          </a:xfrm>
        </p:spPr>
        <p:txBody>
          <a:bodyPr>
            <a:normAutofit fontScale="85000" lnSpcReduction="20000"/>
          </a:bodyPr>
          <a:lstStyle/>
          <a:p>
            <a:r>
              <a:rPr lang="fr-FR" b="1" i="1" dirty="0" smtClean="0"/>
              <a:t>Récolte plus simple</a:t>
            </a:r>
          </a:p>
          <a:p>
            <a:pPr lvl="1"/>
            <a:r>
              <a:rPr lang="fr-FR" dirty="0" smtClean="0"/>
              <a:t>mobilise peu de personnes à une période où les jours sont longs,</a:t>
            </a:r>
          </a:p>
          <a:p>
            <a:pPr lvl="1"/>
            <a:r>
              <a:rPr lang="fr-FR" dirty="0" smtClean="0"/>
              <a:t>Possibilité de faire appel à un ETA pour faire le chantier</a:t>
            </a:r>
          </a:p>
          <a:p>
            <a:pPr lvl="1"/>
            <a:r>
              <a:rPr lang="fr-FR" dirty="0" smtClean="0"/>
              <a:t>Permet de sécurisé  la récolte d’un fourrage de qualité à des périodes ou les conditions climatiques sont rapidement changeantes (moindre temps de séchage)</a:t>
            </a:r>
          </a:p>
          <a:p>
            <a:pPr lvl="1"/>
            <a:endParaRPr lang="fr-FR" dirty="0" smtClean="0"/>
          </a:p>
          <a:p>
            <a:r>
              <a:rPr lang="fr-FR" b="1" i="1" dirty="0" smtClean="0"/>
              <a:t>Le fourrage préféré des animaux</a:t>
            </a:r>
          </a:p>
          <a:p>
            <a:pPr lvl="1"/>
            <a:r>
              <a:rPr lang="fr-FR" dirty="0" smtClean="0"/>
              <a:t>À  60 % de MS, l’enrubannage peut être ingéré en quantités importantes. </a:t>
            </a:r>
          </a:p>
          <a:p>
            <a:pPr lvl="1"/>
            <a:r>
              <a:rPr lang="fr-FR" dirty="0" smtClean="0"/>
              <a:t>Bien conservé, pour une herbe récoltée jeune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valeur alimentaire &gt; au foin </a:t>
            </a:r>
          </a:p>
          <a:p>
            <a:pPr lvl="1"/>
            <a:r>
              <a:rPr lang="fr-FR" dirty="0" smtClean="0"/>
              <a:t>Absence totale de poussière,</a:t>
            </a:r>
          </a:p>
          <a:p>
            <a:pPr lvl="1"/>
            <a:endParaRPr lang="fr-FR" dirty="0" smtClean="0"/>
          </a:p>
          <a:p>
            <a:pPr lvl="1">
              <a:buFont typeface="Wingdings"/>
              <a:buChar char="è"/>
            </a:pPr>
            <a:r>
              <a:rPr lang="fr-FR" dirty="0" smtClean="0">
                <a:sym typeface="Wingdings" pitchFamily="2" charset="2"/>
              </a:rPr>
              <a:t>Possible </a:t>
            </a:r>
            <a:r>
              <a:rPr lang="fr-FR" dirty="0" smtClean="0"/>
              <a:t>fourrages de base de l’alimentation des équidés.</a:t>
            </a:r>
          </a:p>
          <a:p>
            <a:pPr lvl="1">
              <a:buNone/>
            </a:pPr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fr-FR" sz="4900" b="1" dirty="0" smtClean="0">
                <a:solidFill>
                  <a:srgbClr val="008A3E"/>
                </a:solidFill>
              </a:rPr>
              <a:t>Limite de l’enrubannage</a:t>
            </a:r>
            <a:r>
              <a:rPr lang="fr-FR" b="1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548680"/>
            <a:ext cx="8640960" cy="612068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b="1" i="1" dirty="0" smtClean="0"/>
          </a:p>
          <a:p>
            <a:pPr lvl="1"/>
            <a:r>
              <a:rPr lang="fr-FR" dirty="0" smtClean="0"/>
              <a:t>coût de mécanisation (hors </a:t>
            </a:r>
            <a:r>
              <a:rPr lang="fr-FR" dirty="0" err="1" smtClean="0"/>
              <a:t>mains-d’oeuvre</a:t>
            </a:r>
            <a:r>
              <a:rPr lang="fr-FR" dirty="0" smtClean="0"/>
              <a:t>) &gt;  au foin : 53 €/t de MS contre  35 €/t de MS de foin.</a:t>
            </a:r>
          </a:p>
          <a:p>
            <a:pPr lvl="1"/>
            <a:r>
              <a:rPr lang="fr-FR" dirty="0" smtClean="0"/>
              <a:t>BRE de 220 kg de MS = 400-500 kg  :</a:t>
            </a:r>
          </a:p>
          <a:p>
            <a:pPr lvl="2"/>
            <a:r>
              <a:rPr lang="fr-FR" dirty="0" smtClean="0"/>
              <a:t>doit être intégralement consommée dans les 5 jours après ouverture.</a:t>
            </a:r>
          </a:p>
          <a:p>
            <a:pPr lvl="2"/>
            <a:r>
              <a:rPr lang="fr-FR" dirty="0" smtClean="0"/>
              <a:t>de 6 à 8 animaux par BRE pour limiter les pertes.</a:t>
            </a:r>
          </a:p>
          <a:p>
            <a:pPr lvl="2"/>
            <a:r>
              <a:rPr lang="fr-FR" dirty="0" smtClean="0"/>
              <a:t>distribution individualisée difficile </a:t>
            </a:r>
          </a:p>
          <a:p>
            <a:pPr lvl="1">
              <a:buNone/>
            </a:pPr>
            <a:endParaRPr lang="fr-FR" dirty="0" smtClean="0"/>
          </a:p>
          <a:p>
            <a:pPr lvl="1">
              <a:buNone/>
            </a:pP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La BRE un produit très technique mais qui mérite d’être connu </a:t>
            </a:r>
          </a:p>
        </p:txBody>
      </p:sp>
      <p:sp>
        <p:nvSpPr>
          <p:cNvPr id="4" name="Flèche droite 3">
            <a:hlinkClick r:id="" action="ppaction://noaction"/>
          </p:cNvPr>
          <p:cNvSpPr/>
          <p:nvPr/>
        </p:nvSpPr>
        <p:spPr>
          <a:xfrm>
            <a:off x="7740352" y="5949280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8A3E"/>
                </a:solidFill>
              </a:rPr>
              <a:t>Balle ronde enrubannée</a:t>
            </a:r>
            <a:endParaRPr lang="fr-FR" dirty="0">
              <a:solidFill>
                <a:srgbClr val="008A3E"/>
              </a:solidFill>
            </a:endParaRPr>
          </a:p>
        </p:txBody>
      </p:sp>
      <p:pic>
        <p:nvPicPr>
          <p:cNvPr id="158722" name="Picture 2" descr="Résultat de recherche d'images pour &quot;chantier d'enrubannage$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476" y="1844824"/>
            <a:ext cx="5977844" cy="3977986"/>
          </a:xfrm>
          <a:prstGeom prst="rect">
            <a:avLst/>
          </a:prstGeom>
          <a:noFill/>
        </p:spPr>
      </p:pic>
      <p:sp>
        <p:nvSpPr>
          <p:cNvPr id="5" name="Flèche droite 4">
            <a:hlinkClick r:id="" action="ppaction://noaction"/>
          </p:cNvPr>
          <p:cNvSpPr/>
          <p:nvPr/>
        </p:nvSpPr>
        <p:spPr>
          <a:xfrm>
            <a:off x="7740352" y="5949280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Qualité des foins et facteurs d'influence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Qualité des foins = complexe à comprendre </a:t>
            </a:r>
            <a:r>
              <a:rPr lang="fr-FR" b="1" dirty="0" smtClean="0">
                <a:sym typeface="Wingdings" pitchFamily="2" charset="2"/>
              </a:rPr>
              <a:t> </a:t>
            </a:r>
            <a:r>
              <a:rPr lang="fr-FR" b="1" dirty="0" smtClean="0"/>
              <a:t>grande variété  de types de foins.</a:t>
            </a:r>
          </a:p>
          <a:p>
            <a:r>
              <a:rPr lang="fr-FR" b="1" dirty="0" smtClean="0"/>
              <a:t> La qualité obtenue dépend  : </a:t>
            </a:r>
          </a:p>
          <a:p>
            <a:pPr lvl="1"/>
            <a:r>
              <a:rPr lang="fr-FR" b="1" dirty="0" smtClean="0"/>
              <a:t>Des qualités agronomiques de la prairie </a:t>
            </a:r>
            <a:r>
              <a:rPr lang="fr-FR" b="1" dirty="0" smtClean="0">
                <a:sym typeface="Wingdings" pitchFamily="2" charset="2"/>
              </a:rPr>
              <a:t></a:t>
            </a:r>
            <a:r>
              <a:rPr lang="fr-FR" dirty="0" smtClean="0"/>
              <a:t>Légumineuses ,graminées ou mélanges; Niveau de fertilisation azotée</a:t>
            </a:r>
          </a:p>
          <a:p>
            <a:pPr lvl="1"/>
            <a:r>
              <a:rPr lang="fr-FR" b="1" dirty="0" smtClean="0"/>
              <a:t>Du type de flore,</a:t>
            </a:r>
          </a:p>
          <a:p>
            <a:pPr lvl="1"/>
            <a:r>
              <a:rPr lang="fr-FR" b="1" dirty="0" smtClean="0"/>
              <a:t>Du stade végétal au moment de la récolte = </a:t>
            </a:r>
            <a:r>
              <a:rPr lang="fr-FR" dirty="0" smtClean="0"/>
              <a:t>Rapport feuille /tiges</a:t>
            </a:r>
            <a:endParaRPr lang="fr-FR" b="1" dirty="0" smtClean="0"/>
          </a:p>
          <a:p>
            <a:pPr lvl="1"/>
            <a:r>
              <a:rPr lang="fr-FR" b="1" dirty="0" smtClean="0"/>
              <a:t>Des conditions de récolte:</a:t>
            </a:r>
          </a:p>
          <a:p>
            <a:pPr lvl="2"/>
            <a:r>
              <a:rPr lang="fr-FR" b="1" dirty="0" smtClean="0"/>
              <a:t>bonne dessiccation naturelle = ventilation des andains par un air sec et chaud </a:t>
            </a:r>
            <a:r>
              <a:rPr lang="fr-FR" b="1" dirty="0" smtClean="0">
                <a:sym typeface="Wingdings" pitchFamily="2" charset="2"/>
              </a:rPr>
              <a:t> con</a:t>
            </a:r>
            <a:r>
              <a:rPr lang="fr-FR" b="1" dirty="0" smtClean="0"/>
              <a:t>ditions de beau temps pendant 2 à 5 jours, </a:t>
            </a:r>
          </a:p>
          <a:p>
            <a:pPr lvl="2"/>
            <a:r>
              <a:rPr lang="fr-FR" b="1" dirty="0" smtClean="0"/>
              <a:t>+ les conditions sont chaudes , + la dessiccation sera rapide </a:t>
            </a:r>
            <a:r>
              <a:rPr lang="fr-FR" b="1" dirty="0" smtClean="0">
                <a:sym typeface="Wingdings" pitchFamily="2" charset="2"/>
              </a:rPr>
              <a:t></a:t>
            </a:r>
            <a:r>
              <a:rPr lang="fr-FR" b="1" dirty="0" smtClean="0"/>
              <a:t> - les pertes par respiration seront grandes.</a:t>
            </a:r>
          </a:p>
          <a:p>
            <a:pPr lvl="1"/>
            <a:r>
              <a:rPr lang="fr-FR" b="1" dirty="0" smtClean="0"/>
              <a:t>Des conditions  de stockage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Quel fourrage pour quel animal et à quel moment?</a:t>
            </a:r>
            <a:endParaRPr lang="fr-FR" b="1" dirty="0">
              <a:solidFill>
                <a:srgbClr val="008A3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13" y="1844824"/>
            <a:ext cx="832707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http://www.prairies-gnis.org/img/specifiques/tableaucheval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</a:rPr>
              <a:t>Valeur alimentaire d'un foin dépend de</a:t>
            </a:r>
            <a:endParaRPr lang="fr-FR" sz="3200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025352"/>
            <a:ext cx="8229600" cy="5832648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L’appétence </a:t>
            </a:r>
            <a:r>
              <a:rPr lang="fr-FR" dirty="0" smtClean="0"/>
              <a:t> = valeur gustative  du foin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l’animal peut choisir un fourrage plutôt qu’un autre, consommer une partie feuillue et délaisser l’autre partie plus dure. </a:t>
            </a:r>
          </a:p>
          <a:p>
            <a:r>
              <a:rPr lang="fr-FR" b="1" dirty="0" smtClean="0"/>
              <a:t>L’</a:t>
            </a:r>
            <a:r>
              <a:rPr lang="fr-FR" b="1" dirty="0" err="1" smtClean="0"/>
              <a:t>ingestibilité</a:t>
            </a:r>
            <a:r>
              <a:rPr lang="fr-FR" dirty="0" smtClean="0"/>
              <a:t> = quantité consommée volontairement  d’un foin laissé en libre service.</a:t>
            </a:r>
          </a:p>
          <a:p>
            <a:r>
              <a:rPr lang="fr-FR" b="1" dirty="0" smtClean="0"/>
              <a:t>La digestibilité</a:t>
            </a:r>
            <a:r>
              <a:rPr lang="fr-FR" dirty="0" smtClean="0"/>
              <a:t>  =  fraction transformé dans le tube digestif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feuilles mieux digérées que tige. </a:t>
            </a:r>
          </a:p>
          <a:p>
            <a:r>
              <a:rPr lang="fr-FR" b="1" dirty="0" smtClean="0"/>
              <a:t>Les apports nutritifs  =</a:t>
            </a:r>
            <a:r>
              <a:rPr lang="fr-FR" dirty="0" smtClean="0"/>
              <a:t> mesurés par une analyse chimique (laboratoire ou NIR)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sucres, protéines,  fibres, éléments minéraux. </a:t>
            </a:r>
          </a:p>
          <a:p>
            <a:r>
              <a:rPr lang="fr-FR" b="1" dirty="0" smtClean="0"/>
              <a:t>Les facteurs anti nutritionnels : </a:t>
            </a:r>
            <a:r>
              <a:rPr lang="fr-FR" dirty="0" smtClean="0"/>
              <a:t>mycotoxines, alcaloïdes présents dans certaines plantes altérer la qualité d’un foin.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>
                <a:sym typeface="Wingdings" pitchFamily="2" charset="2"/>
              </a:rPr>
              <a:t>  </a:t>
            </a:r>
            <a:r>
              <a:rPr lang="fr-FR" b="1" dirty="0" smtClean="0"/>
              <a:t>la performance des animaux  = </a:t>
            </a:r>
            <a:r>
              <a:rPr lang="fr-FR" dirty="0" smtClean="0"/>
              <a:t> influencée par la quantité consommée, la digestibilité du foin, sa valeur nutritive,  la présence de facteurs anti nutritionnels ou non.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8A3E"/>
                </a:solidFill>
              </a:rPr>
              <a:t>Les analyses de fourrage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0"/>
            <a:ext cx="5229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A quoi ça sert?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 équilibrer les rations</a:t>
            </a:r>
          </a:p>
          <a:p>
            <a:r>
              <a:rPr lang="fr-FR" dirty="0" smtClean="0"/>
              <a:t>améliorer la gestion des cultures</a:t>
            </a:r>
          </a:p>
          <a:p>
            <a:r>
              <a:rPr lang="fr-FR" dirty="0" smtClean="0"/>
              <a:t>déterminer des prix équitables pour les aliments, basés sur la valeur nutritive</a:t>
            </a:r>
          </a:p>
          <a:p>
            <a:pPr lvl="1"/>
            <a:endParaRPr lang="fr-FR" dirty="0" smtClean="0"/>
          </a:p>
          <a:p>
            <a:pPr lvl="1">
              <a:buNone/>
            </a:pPr>
            <a:r>
              <a:rPr lang="fr-FR" b="1" dirty="0" smtClean="0"/>
              <a:t> Attention : </a:t>
            </a:r>
            <a:r>
              <a:rPr lang="fr-FR" dirty="0" smtClean="0"/>
              <a:t>la fiabilité d'une analyse = liée à la précision de l'échantillonnage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 500 g qualifient parfois jusqu’à 100 T de fourrages.</a:t>
            </a:r>
          </a:p>
          <a:p>
            <a:endParaRPr lang="fr-FR" dirty="0" smtClean="0"/>
          </a:p>
          <a:p>
            <a:r>
              <a:rPr lang="fr-FR" dirty="0" smtClean="0"/>
              <a:t>Important d'observer et de respecter le protocole de prélèvement d'échantillon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b="1" dirty="0" smtClean="0">
                <a:solidFill>
                  <a:srgbClr val="008A3E"/>
                </a:solidFill>
              </a:rPr>
              <a:t>Comment faire?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/>
              <a:t>Chimie humide (laboratoire) ou avec proche </a:t>
            </a:r>
            <a:r>
              <a:rPr lang="fr-FR" dirty="0" err="1" smtClean="0"/>
              <a:t>infra-rouge</a:t>
            </a:r>
            <a:r>
              <a:rPr lang="fr-FR" dirty="0" smtClean="0"/>
              <a:t> (NIR)</a:t>
            </a:r>
          </a:p>
          <a:p>
            <a:pPr lvl="1" algn="just"/>
            <a:r>
              <a:rPr lang="fr-FR" dirty="0" smtClean="0"/>
              <a:t>Chimie humide = réactions chimiques </a:t>
            </a:r>
          </a:p>
          <a:p>
            <a:pPr lvl="1" algn="just"/>
            <a:r>
              <a:rPr lang="fr-FR" dirty="0" smtClean="0"/>
              <a:t>Proche </a:t>
            </a:r>
            <a:r>
              <a:rPr lang="fr-FR" dirty="0" err="1" smtClean="0"/>
              <a:t>infra-rouge</a:t>
            </a:r>
            <a:r>
              <a:rPr lang="fr-FR" dirty="0" smtClean="0"/>
              <a:t> = mouvement des molécules </a:t>
            </a:r>
            <a:r>
              <a:rPr lang="fr-FR" dirty="0" smtClean="0">
                <a:sym typeface="Wingdings" pitchFamily="2" charset="2"/>
              </a:rPr>
              <a:t></a:t>
            </a:r>
            <a:r>
              <a:rPr lang="fr-FR" dirty="0" smtClean="0"/>
              <a:t> données mesurées ou calculées</a:t>
            </a:r>
          </a:p>
          <a:p>
            <a:pPr algn="just"/>
            <a:r>
              <a:rPr lang="fr-FR" dirty="0" smtClean="0"/>
              <a:t>Avantages </a:t>
            </a:r>
            <a:r>
              <a:rPr lang="fr-FR" dirty="0" err="1" smtClean="0"/>
              <a:t>infra-rouge</a:t>
            </a:r>
            <a:r>
              <a:rPr lang="fr-FR" dirty="0" smtClean="0"/>
              <a:t> : rapidité, précision des</a:t>
            </a:r>
          </a:p>
          <a:p>
            <a:pPr algn="just">
              <a:buNone/>
            </a:pPr>
            <a:r>
              <a:rPr lang="fr-FR" dirty="0" smtClean="0"/>
              <a:t>Résultats et économique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r>
              <a:rPr lang="fr-FR" dirty="0" err="1" smtClean="0"/>
              <a:t>Rq</a:t>
            </a:r>
            <a:r>
              <a:rPr lang="fr-FR" dirty="0" smtClean="0"/>
              <a:t>: Les résultats de l’analyse sont exprimés en g par kg de MS ou en  %</a:t>
            </a:r>
          </a:p>
          <a:p>
            <a:pPr algn="just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8A3E"/>
                </a:solidFill>
              </a:rPr>
              <a:t>DONNÉES MESURÉES</a:t>
            </a:r>
            <a:endParaRPr lang="fr-FR" b="1" dirty="0">
              <a:solidFill>
                <a:srgbClr val="008A3E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15977</TotalTime>
  <Words>1185</Words>
  <Application>Microsoft Office PowerPoint</Application>
  <PresentationFormat>Affichage à l'écran (4:3)</PresentationFormat>
  <Paragraphs>174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QUALITÉ DES FOINS ET FACTEURS D'INFLUENCES</vt:lpstr>
      <vt:lpstr>Qualité des foins et facteurs d'influence</vt:lpstr>
      <vt:lpstr>Qualité des foins et facteurs d'influence</vt:lpstr>
      <vt:lpstr>Valeur alimentaire d'un foin dépend de</vt:lpstr>
      <vt:lpstr>Les analyses de fourrage</vt:lpstr>
      <vt:lpstr>Diapositive 6</vt:lpstr>
      <vt:lpstr>A quoi ça sert?</vt:lpstr>
      <vt:lpstr>Comment faire? </vt:lpstr>
      <vt:lpstr>DONNÉES MESURÉES</vt:lpstr>
      <vt:lpstr>Matière sèche</vt:lpstr>
      <vt:lpstr>Cendres = Matière minérale (MM) :  </vt:lpstr>
      <vt:lpstr>Protéines</vt:lpstr>
      <vt:lpstr>Protéines</vt:lpstr>
      <vt:lpstr>Fibres</vt:lpstr>
      <vt:lpstr>Digestibilité (DCS)</vt:lpstr>
      <vt:lpstr>DONNÉES CALCULÉES</vt:lpstr>
      <vt:lpstr>Energie</vt:lpstr>
      <vt:lpstr>Encombrement</vt:lpstr>
      <vt:lpstr>Valeur azotée des aliments</vt:lpstr>
      <vt:lpstr>Diapositive 20</vt:lpstr>
      <vt:lpstr>Quelques références INRA</vt:lpstr>
      <vt:lpstr>Conclusion</vt:lpstr>
      <vt:lpstr>Critère d’analyse sensorielle </vt:lpstr>
      <vt:lpstr>SYNDICAT A.O.C. OSSAU-IRATY</vt:lpstr>
      <vt:lpstr>Intérêt des différentes coupes </vt:lpstr>
      <vt:lpstr>Intérêt des différentes coupes </vt:lpstr>
      <vt:lpstr>L’enrubannage </vt:lpstr>
      <vt:lpstr>Limite de l’enrubannage </vt:lpstr>
      <vt:lpstr>Balle ronde enrubannée</vt:lpstr>
      <vt:lpstr>Quel fourrage pour quel animal et à quel moment?</vt:lpstr>
      <vt:lpstr>Diapositive 31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GRPF de Corse</dc:title>
  <dc:creator>GRPF</dc:creator>
  <cp:lastModifiedBy>GRPF</cp:lastModifiedBy>
  <cp:revision>293</cp:revision>
  <dcterms:created xsi:type="dcterms:W3CDTF">2014-03-25T02:44:57Z</dcterms:created>
  <dcterms:modified xsi:type="dcterms:W3CDTF">2015-03-25T17:04:52Z</dcterms:modified>
</cp:coreProperties>
</file>