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12" r:id="rId3"/>
    <p:sldId id="313" r:id="rId4"/>
    <p:sldId id="314" r:id="rId5"/>
    <p:sldId id="315" r:id="rId6"/>
    <p:sldId id="318" r:id="rId7"/>
    <p:sldId id="319" r:id="rId8"/>
    <p:sldId id="320" r:id="rId9"/>
    <p:sldId id="316" r:id="rId10"/>
    <p:sldId id="329" r:id="rId11"/>
    <p:sldId id="330" r:id="rId12"/>
    <p:sldId id="331" r:id="rId13"/>
    <p:sldId id="332" r:id="rId14"/>
    <p:sldId id="334" r:id="rId15"/>
    <p:sldId id="335" r:id="rId16"/>
    <p:sldId id="361" r:id="rId17"/>
    <p:sldId id="328" r:id="rId18"/>
    <p:sldId id="321" r:id="rId19"/>
    <p:sldId id="336" r:id="rId20"/>
    <p:sldId id="337" r:id="rId21"/>
    <p:sldId id="338" r:id="rId22"/>
    <p:sldId id="339" r:id="rId23"/>
    <p:sldId id="340" r:id="rId24"/>
    <p:sldId id="341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6" autoAdjust="0"/>
    <p:restoredTop sz="86483" autoAdjust="0"/>
  </p:normalViewPr>
  <p:slideViewPr>
    <p:cSldViewPr>
      <p:cViewPr varScale="1">
        <p:scale>
          <a:sx n="67" d="100"/>
          <a:sy n="67" d="100"/>
        </p:scale>
        <p:origin x="-13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3" Type="http://schemas.openxmlformats.org/officeDocument/2006/relationships/slide" Target="slides/slide3.xml"/><Relationship Id="rId21" Type="http://schemas.openxmlformats.org/officeDocument/2006/relationships/slide" Target="slides/slide21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4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46F1E-FBFB-4BEF-B349-3E584926820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88406-9853-4026-AA24-DF170E00AF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3863-513D-4684-8072-B85570CE0AE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3C97-C9A2-4A33-9551-856263962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3863-513D-4684-8072-B85570CE0AE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3C97-C9A2-4A33-9551-856263962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3863-513D-4684-8072-B85570CE0AE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3C97-C9A2-4A33-9551-856263962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3863-513D-4684-8072-B85570CE0AE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3C97-C9A2-4A33-9551-856263962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3863-513D-4684-8072-B85570CE0AE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3C97-C9A2-4A33-9551-856263962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3863-513D-4684-8072-B85570CE0AE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3C97-C9A2-4A33-9551-856263962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3863-513D-4684-8072-B85570CE0AE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3C97-C9A2-4A33-9551-856263962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3863-513D-4684-8072-B85570CE0AE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3C97-C9A2-4A33-9551-856263962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3863-513D-4684-8072-B85570CE0AE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3C97-C9A2-4A33-9551-856263962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3863-513D-4684-8072-B85570CE0AE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3C97-C9A2-4A33-9551-856263962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3863-513D-4684-8072-B85570CE0AE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3C97-C9A2-4A33-9551-856263962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50000" contrast="-80000"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A3863-513D-4684-8072-B85570CE0AE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13C97-C9A2-4A33-9551-856263962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6600" b="1" dirty="0" smtClean="0">
                <a:solidFill>
                  <a:srgbClr val="008A3E"/>
                </a:solidFill>
              </a:rPr>
              <a:t>Nomenclature des </a:t>
            </a:r>
            <a:r>
              <a:rPr lang="fr-FR" sz="6600" b="1" dirty="0" smtClean="0">
                <a:solidFill>
                  <a:srgbClr val="008A3E"/>
                </a:solidFill>
              </a:rPr>
              <a:t>plantes fourragères </a:t>
            </a:r>
            <a:r>
              <a:rPr lang="fr-FR" sz="6600" b="1" dirty="0" smtClean="0">
                <a:solidFill>
                  <a:srgbClr val="008A3E"/>
                </a:solidFill>
              </a:rPr>
              <a:t>et intérêts</a:t>
            </a:r>
            <a:endParaRPr lang="fr-FR" sz="6600" dirty="0">
              <a:solidFill>
                <a:srgbClr val="008A3E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19672" y="4437112"/>
            <a:ext cx="6400800" cy="1752600"/>
          </a:xfrm>
        </p:spPr>
        <p:txBody>
          <a:bodyPr>
            <a:normAutofit/>
          </a:bodyPr>
          <a:lstStyle/>
          <a:p>
            <a:r>
              <a:rPr lang="fr-FR" sz="5400" dirty="0" smtClean="0"/>
              <a:t> 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352425"/>
            <a:ext cx="910590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Fétuque élevée</a:t>
            </a: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 lnSpcReduction="10000"/>
          </a:bodyPr>
          <a:lstStyle/>
          <a:p>
            <a:r>
              <a:rPr lang="fr-FR" sz="1800" b="1" dirty="0" smtClean="0"/>
              <a:t>Caractéristiques botaniques :</a:t>
            </a:r>
          </a:p>
          <a:p>
            <a:pPr lvl="1"/>
            <a:r>
              <a:rPr lang="fr-FR" sz="1800" dirty="0" smtClean="0"/>
              <a:t>Plante glabre à port dressé 		  - préfoliaison enroulée, </a:t>
            </a:r>
          </a:p>
          <a:p>
            <a:pPr lvl="1"/>
            <a:r>
              <a:rPr lang="fr-FR" sz="1800" dirty="0" smtClean="0"/>
              <a:t>limbe large à nervures très marquées et à face intérieure luisante,</a:t>
            </a:r>
          </a:p>
          <a:p>
            <a:pPr lvl="1"/>
            <a:r>
              <a:rPr lang="fr-FR" sz="1800" dirty="0" smtClean="0"/>
              <a:t>oreillettes très </a:t>
            </a:r>
            <a:r>
              <a:rPr lang="fr-FR" sz="1800" dirty="0" err="1" smtClean="0"/>
              <a:t>embrassantes</a:t>
            </a:r>
            <a:r>
              <a:rPr lang="fr-FR" sz="1800" dirty="0" smtClean="0"/>
              <a:t> et légèrement ciliées,</a:t>
            </a:r>
          </a:p>
          <a:p>
            <a:pPr lvl="1"/>
            <a:r>
              <a:rPr lang="fr-FR" sz="1800" dirty="0" smtClean="0"/>
              <a:t> ligule courte et échancrée, 			  - base légèrement violacée,</a:t>
            </a:r>
          </a:p>
          <a:p>
            <a:pPr lvl="1"/>
            <a:r>
              <a:rPr lang="fr-FR" sz="1800" dirty="0" smtClean="0"/>
              <a:t> inflorescence : panicule d’épillets lancéolés.</a:t>
            </a:r>
          </a:p>
          <a:p>
            <a:r>
              <a:rPr lang="fr-FR" sz="1800" b="1" dirty="0" smtClean="0"/>
              <a:t>Semis :</a:t>
            </a:r>
          </a:p>
          <a:p>
            <a:pPr lvl="1"/>
            <a:r>
              <a:rPr lang="fr-FR" sz="1800" dirty="0" smtClean="0"/>
              <a:t>20 à 30 kg/ha</a:t>
            </a:r>
          </a:p>
          <a:p>
            <a:r>
              <a:rPr lang="fr-FR" sz="1800" b="1" dirty="0" smtClean="0"/>
              <a:t>Implantation :  </a:t>
            </a:r>
            <a:r>
              <a:rPr lang="fr-FR" sz="1800" dirty="0" smtClean="0"/>
              <a:t>lente</a:t>
            </a:r>
          </a:p>
          <a:p>
            <a:r>
              <a:rPr lang="fr-FR" sz="1800" b="1" dirty="0" smtClean="0"/>
              <a:t>Pérennité : </a:t>
            </a:r>
            <a:r>
              <a:rPr lang="fr-FR" sz="1800" dirty="0" smtClean="0"/>
              <a:t>4-5 ans</a:t>
            </a:r>
            <a:endParaRPr lang="fr-FR" sz="1800" b="1" dirty="0" smtClean="0"/>
          </a:p>
          <a:p>
            <a:r>
              <a:rPr lang="fr-FR" sz="1800" b="1" dirty="0" smtClean="0"/>
              <a:t>Choix des variétés :</a:t>
            </a:r>
          </a:p>
          <a:p>
            <a:pPr lvl="1"/>
            <a:r>
              <a:rPr lang="fr-FR" sz="1800" dirty="0" smtClean="0"/>
              <a:t>Rendement, souplesse d’exploitation, souplesse des feuilles résistance aux maladies, pérennité</a:t>
            </a:r>
          </a:p>
          <a:p>
            <a:r>
              <a:rPr lang="fr-FR" sz="1800" b="1" dirty="0" smtClean="0"/>
              <a:t>Utilisations :</a:t>
            </a:r>
          </a:p>
          <a:p>
            <a:pPr lvl="1"/>
            <a:r>
              <a:rPr lang="fr-FR" sz="1800" dirty="0" smtClean="0"/>
              <a:t>Souvent semée pour fauche (ensilage), mais peut-être pâturé au stade feuillu avec un retour régulier</a:t>
            </a:r>
          </a:p>
          <a:p>
            <a:pPr lvl="1"/>
            <a:r>
              <a:rPr lang="fr-FR" sz="1800" dirty="0" smtClean="0"/>
              <a:t>Fourrage riche en fibres </a:t>
            </a:r>
          </a:p>
          <a:p>
            <a:r>
              <a:rPr lang="fr-FR" sz="1800" b="1" dirty="0" smtClean="0"/>
              <a:t>Valeur alimentaire :</a:t>
            </a:r>
          </a:p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4716016" y="5661248"/>
          <a:ext cx="2286000" cy="942975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</a:tblGrid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Début Montaison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Début épiaison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UFL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UFV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PDI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219075"/>
            <a:ext cx="906780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Dactyle</a:t>
            </a: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10000"/>
          </a:bodyPr>
          <a:lstStyle/>
          <a:p>
            <a:r>
              <a:rPr lang="fr-FR" sz="1800" b="1" dirty="0" smtClean="0"/>
              <a:t>Caractéristiques botaniques :</a:t>
            </a:r>
          </a:p>
          <a:p>
            <a:pPr lvl="1"/>
            <a:r>
              <a:rPr lang="fr-FR" sz="1800" dirty="0" smtClean="0"/>
              <a:t>Plante glabre à port dressé 		  - préfoliaison pliée, </a:t>
            </a:r>
          </a:p>
          <a:p>
            <a:pPr lvl="1"/>
            <a:r>
              <a:rPr lang="fr-FR" sz="1800" dirty="0" smtClean="0"/>
              <a:t>limbe large vert bleuâtre et mat,</a:t>
            </a:r>
          </a:p>
          <a:p>
            <a:pPr lvl="1"/>
            <a:r>
              <a:rPr lang="fr-FR" sz="1800" dirty="0" smtClean="0"/>
              <a:t>Pas d’oreillette,</a:t>
            </a:r>
          </a:p>
          <a:p>
            <a:pPr lvl="1"/>
            <a:r>
              <a:rPr lang="fr-FR" sz="1800" dirty="0" smtClean="0"/>
              <a:t> ligule très longue et échancrée, 			 </a:t>
            </a:r>
          </a:p>
          <a:p>
            <a:pPr lvl="1"/>
            <a:r>
              <a:rPr lang="fr-FR" sz="1800" dirty="0" smtClean="0"/>
              <a:t> inflorescence : épillets groupés en glomérules lancéolés.</a:t>
            </a:r>
          </a:p>
          <a:p>
            <a:r>
              <a:rPr lang="fr-FR" sz="1800" b="1" dirty="0" smtClean="0"/>
              <a:t>Semis :</a:t>
            </a:r>
          </a:p>
          <a:p>
            <a:pPr lvl="1"/>
            <a:r>
              <a:rPr lang="fr-FR" sz="1800" dirty="0" smtClean="0"/>
              <a:t>20 à 30 kg/ha</a:t>
            </a:r>
          </a:p>
          <a:p>
            <a:r>
              <a:rPr lang="fr-FR" sz="1800" b="1" dirty="0" smtClean="0"/>
              <a:t>Implantation :  </a:t>
            </a:r>
            <a:r>
              <a:rPr lang="fr-FR" sz="1800" dirty="0" smtClean="0"/>
              <a:t>lente</a:t>
            </a:r>
          </a:p>
          <a:p>
            <a:r>
              <a:rPr lang="fr-FR" sz="1800" b="1" dirty="0" smtClean="0"/>
              <a:t>Pérennité : </a:t>
            </a:r>
            <a:r>
              <a:rPr lang="fr-FR" sz="1800" dirty="0" smtClean="0"/>
              <a:t>4-5 ans</a:t>
            </a:r>
            <a:endParaRPr lang="fr-FR" sz="1800" b="1" dirty="0" smtClean="0"/>
          </a:p>
          <a:p>
            <a:r>
              <a:rPr lang="fr-FR" sz="1800" b="1" dirty="0" smtClean="0"/>
              <a:t>Choix des variétés :</a:t>
            </a:r>
          </a:p>
          <a:p>
            <a:pPr lvl="1"/>
            <a:r>
              <a:rPr lang="fr-FR" sz="1800" dirty="0" smtClean="0"/>
              <a:t>souplesse d’exploitation, résistance aux maladies, précocité d'épiaison, rendement et répartition du rendement</a:t>
            </a:r>
          </a:p>
          <a:p>
            <a:r>
              <a:rPr lang="fr-FR" sz="1800" b="1" dirty="0" smtClean="0"/>
              <a:t>Utilisations :</a:t>
            </a:r>
          </a:p>
          <a:p>
            <a:pPr lvl="1"/>
            <a:r>
              <a:rPr lang="fr-FR" sz="1800" dirty="0" smtClean="0"/>
              <a:t>Souvent semée pour fauche (ensilage), mais peut-être pâturé au stade feuillu avec un retour régulier</a:t>
            </a:r>
          </a:p>
          <a:p>
            <a:pPr lvl="1"/>
            <a:r>
              <a:rPr lang="fr-FR" sz="1800" dirty="0" smtClean="0"/>
              <a:t>Fourrage riche en fibres </a:t>
            </a:r>
          </a:p>
          <a:p>
            <a:r>
              <a:rPr lang="fr-FR" sz="1800" b="1" dirty="0" smtClean="0"/>
              <a:t>Valeur alimentaire :</a:t>
            </a:r>
          </a:p>
          <a:p>
            <a:pPr>
              <a:buNone/>
            </a:pP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3419872" y="5589240"/>
          <a:ext cx="2286000" cy="942975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</a:tblGrid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Début Montaison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Début épiaison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UFL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UFV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PDI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80112" y="0"/>
            <a:ext cx="3563888" cy="2636912"/>
          </a:xfrm>
        </p:spPr>
        <p:txBody>
          <a:bodyPr/>
          <a:lstStyle/>
          <a:p>
            <a:r>
              <a:rPr lang="fr-FR" b="1" dirty="0" smtClean="0">
                <a:solidFill>
                  <a:srgbClr val="008A3E"/>
                </a:solidFill>
              </a:rPr>
              <a:t>Brome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008A3E"/>
                </a:solidFill>
              </a:rPr>
              <a:t>cathartique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76802" name="Picture 2" descr="C:\Users\GRPF\Downloads\bro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55729" cy="666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68958"/>
          </a:xfrm>
        </p:spPr>
        <p:txBody>
          <a:bodyPr/>
          <a:lstStyle/>
          <a:p>
            <a:r>
              <a:rPr lang="fr-FR" b="1" dirty="0" smtClean="0">
                <a:solidFill>
                  <a:srgbClr val="008A3E"/>
                </a:solidFill>
              </a:rPr>
              <a:t>Brome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008A3E"/>
                </a:solidFill>
              </a:rPr>
              <a:t>cathartique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r>
              <a:rPr lang="fr-FR" sz="1800" b="1" dirty="0" smtClean="0"/>
              <a:t>Caractéristiques botaniques :</a:t>
            </a:r>
          </a:p>
          <a:p>
            <a:pPr lvl="1"/>
            <a:r>
              <a:rPr lang="fr-FR" sz="1800" dirty="0" smtClean="0"/>
              <a:t>Feuilles vert-clair à nervures médianes prononcées, Plus ou moins poilues 	</a:t>
            </a:r>
          </a:p>
          <a:p>
            <a:pPr lvl="1"/>
            <a:r>
              <a:rPr lang="fr-FR" sz="1800" dirty="0" smtClean="0"/>
              <a:t>préfoliaison pliées</a:t>
            </a:r>
          </a:p>
          <a:p>
            <a:pPr lvl="1"/>
            <a:r>
              <a:rPr lang="fr-FR" sz="1800" dirty="0" smtClean="0"/>
              <a:t>Inflorescences sont largement ouvertes et retombantes et portent de grands épillets ovales, plats et fortement comprimés</a:t>
            </a:r>
          </a:p>
          <a:p>
            <a:r>
              <a:rPr lang="fr-FR" sz="1800" b="1" dirty="0" smtClean="0"/>
              <a:t>Semis :</a:t>
            </a:r>
          </a:p>
          <a:p>
            <a:pPr lvl="1"/>
            <a:r>
              <a:rPr lang="fr-FR" sz="1800" dirty="0" smtClean="0"/>
              <a:t>cathartique : 50 à 60 Kg/ha</a:t>
            </a:r>
          </a:p>
          <a:p>
            <a:r>
              <a:rPr lang="fr-FR" sz="1800" b="1" dirty="0" smtClean="0"/>
              <a:t>Implantation :</a:t>
            </a:r>
          </a:p>
          <a:p>
            <a:pPr lvl="1"/>
            <a:r>
              <a:rPr lang="fr-FR" sz="1800" dirty="0" smtClean="0"/>
              <a:t>rapide</a:t>
            </a:r>
          </a:p>
          <a:p>
            <a:r>
              <a:rPr lang="fr-FR" sz="1800" b="1" dirty="0" smtClean="0"/>
              <a:t>Choix des variétés :</a:t>
            </a:r>
          </a:p>
          <a:p>
            <a:pPr lvl="1"/>
            <a:r>
              <a:rPr lang="fr-FR" sz="1800" dirty="0" smtClean="0"/>
              <a:t>cathartique : sensible au froid et démarrage en végétation précoce,  résistance aux maladies, </a:t>
            </a:r>
            <a:r>
              <a:rPr lang="fr-FR" sz="1800" dirty="0" err="1" smtClean="0"/>
              <a:t>remontaison</a:t>
            </a:r>
            <a:endParaRPr lang="fr-FR" sz="1800" dirty="0" smtClean="0"/>
          </a:p>
          <a:p>
            <a:r>
              <a:rPr lang="fr-FR" sz="1800" b="1" dirty="0" smtClean="0"/>
              <a:t>Pérennité : </a:t>
            </a:r>
            <a:r>
              <a:rPr lang="fr-FR" sz="1800" dirty="0" smtClean="0"/>
              <a:t>3-4 ans</a:t>
            </a:r>
          </a:p>
          <a:p>
            <a:r>
              <a:rPr lang="fr-FR" sz="1800" b="1" dirty="0" smtClean="0"/>
              <a:t>Utilisations :</a:t>
            </a:r>
          </a:p>
          <a:p>
            <a:pPr lvl="1"/>
            <a:r>
              <a:rPr lang="fr-FR" sz="1800" dirty="0" smtClean="0"/>
              <a:t>Souvent semée pour fauche (ensilage), mais peut-être pâturé au stade feuillu avec un retour régulier</a:t>
            </a:r>
          </a:p>
          <a:p>
            <a:pPr lvl="1"/>
            <a:r>
              <a:rPr lang="fr-FR" sz="1800" dirty="0" smtClean="0"/>
              <a:t>Fourrage riche en fibres </a:t>
            </a:r>
          </a:p>
          <a:p>
            <a:pPr lvl="1">
              <a:buNone/>
            </a:pPr>
            <a:endParaRPr lang="fr-FR" sz="1800" dirty="0" smtClean="0"/>
          </a:p>
          <a:p>
            <a:r>
              <a:rPr lang="fr-FR" sz="1800" b="1" dirty="0" smtClean="0"/>
              <a:t>Valeur alimentaire :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4067944" y="5589240"/>
          <a:ext cx="2286000" cy="942975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</a:tblGrid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Début Montaison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Début épiaison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UFL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UFV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PDI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" y="214313"/>
            <a:ext cx="9143682" cy="664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8A3E"/>
                </a:solidFill>
              </a:rPr>
              <a:t>Classement</a:t>
            </a:r>
            <a:r>
              <a:rPr lang="fr-FR" dirty="0" smtClean="0"/>
              <a:t>  </a:t>
            </a:r>
            <a:r>
              <a:rPr lang="fr-FR" b="1" dirty="0" smtClean="0">
                <a:solidFill>
                  <a:srgbClr val="008A3E"/>
                </a:solidFill>
              </a:rPr>
              <a:t>graminées</a:t>
            </a:r>
            <a:endParaRPr lang="fr-FR" b="1" dirty="0">
              <a:solidFill>
                <a:srgbClr val="008A3E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6984776" cy="325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581128"/>
            <a:ext cx="5328592" cy="203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900" b="1" dirty="0" smtClean="0">
                <a:solidFill>
                  <a:srgbClr val="008A3E"/>
                </a:solidFill>
              </a:rPr>
              <a:t>Les</a:t>
            </a:r>
            <a:r>
              <a:rPr lang="fr-FR" dirty="0" smtClean="0"/>
              <a:t> </a:t>
            </a:r>
            <a:r>
              <a:rPr lang="fr-FR" sz="4900" b="1" dirty="0" smtClean="0">
                <a:solidFill>
                  <a:srgbClr val="008A3E"/>
                </a:solidFill>
              </a:rPr>
              <a:t>légumineuses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Réduisent les besoins en azote de la prairie</a:t>
            </a:r>
          </a:p>
          <a:p>
            <a:r>
              <a:rPr lang="fr-FR" dirty="0" smtClean="0"/>
              <a:t>Augmentent</a:t>
            </a:r>
          </a:p>
          <a:p>
            <a:pPr lvl="1"/>
            <a:r>
              <a:rPr lang="fr-FR" dirty="0" smtClean="0"/>
              <a:t>valeur nutritive du fourrage</a:t>
            </a:r>
          </a:p>
          <a:p>
            <a:pPr lvl="1"/>
            <a:r>
              <a:rPr lang="fr-FR" dirty="0" smtClean="0"/>
              <a:t>performance animale</a:t>
            </a:r>
          </a:p>
          <a:p>
            <a:r>
              <a:rPr lang="fr-FR" dirty="0" smtClean="0"/>
              <a:t>Assurent rendement durant la période chaude d’été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166688"/>
            <a:ext cx="8963025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426170"/>
          </a:xfrm>
        </p:spPr>
        <p:txBody>
          <a:bodyPr>
            <a:noAutofit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    Nomenclature des plantes et intérêts</a:t>
            </a: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On peut distinguer deux grands types d’espèces prairiales :</a:t>
            </a:r>
          </a:p>
          <a:p>
            <a:pPr lvl="1"/>
            <a:r>
              <a:rPr lang="fr-FR" smtClean="0"/>
              <a:t>Les graminées  = partie énergétique du fourrage (Brome, dactyle, Ray grass, fétuques, fleole,..)</a:t>
            </a:r>
          </a:p>
          <a:p>
            <a:r>
              <a:rPr lang="fr-FR" sz="2800" smtClean="0"/>
              <a:t>Les légumineuses = partie azotée du fourrage (Luzerne, Lotier, Trèfle Rouge,Trèfle Blanc, Trèfle violet)</a:t>
            </a:r>
          </a:p>
          <a:p>
            <a:pPr lvl="1"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fr-FR" b="1" dirty="0" smtClean="0">
                <a:solidFill>
                  <a:srgbClr val="008A3E"/>
                </a:solidFill>
              </a:rPr>
              <a:t>Trèfle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008A3E"/>
                </a:solidFill>
              </a:rPr>
              <a:t>violet</a:t>
            </a: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56584"/>
          </a:xfrm>
        </p:spPr>
        <p:txBody>
          <a:bodyPr>
            <a:noAutofit/>
          </a:bodyPr>
          <a:lstStyle/>
          <a:p>
            <a:r>
              <a:rPr lang="fr-FR" sz="1800" b="1" dirty="0" smtClean="0"/>
              <a:t>Caractéristiques botaniques :</a:t>
            </a:r>
          </a:p>
          <a:p>
            <a:pPr lvl="1"/>
            <a:r>
              <a:rPr lang="fr-FR" sz="1800" dirty="0" smtClean="0"/>
              <a:t>Polymorphisme important : port, pilosité, couleur des fleurs, marque foliaire, nombre d'inflorescences et nombre de tiges</a:t>
            </a:r>
          </a:p>
          <a:p>
            <a:pPr lvl="1"/>
            <a:r>
              <a:rPr lang="fr-FR" sz="1800" dirty="0" smtClean="0"/>
              <a:t>Inflorescence : fleurs groupés en capitule</a:t>
            </a:r>
          </a:p>
          <a:p>
            <a:r>
              <a:rPr lang="fr-FR" sz="1800" b="1" dirty="0" smtClean="0"/>
              <a:t>Semis :</a:t>
            </a:r>
          </a:p>
          <a:p>
            <a:pPr lvl="1"/>
            <a:r>
              <a:rPr lang="fr-FR" sz="1800" dirty="0" smtClean="0"/>
              <a:t>En pur : 15-20 kg/ha (2n) / 20-25  kg/ha (4n)</a:t>
            </a:r>
          </a:p>
          <a:p>
            <a:pPr lvl="1"/>
            <a:r>
              <a:rPr lang="fr-FR" sz="1800" dirty="0" smtClean="0"/>
              <a:t>En association 5-8 kg/ha</a:t>
            </a:r>
          </a:p>
          <a:p>
            <a:r>
              <a:rPr lang="fr-FR" sz="1800" b="1" dirty="0" smtClean="0"/>
              <a:t>Implantation : </a:t>
            </a:r>
            <a:r>
              <a:rPr lang="fr-FR" sz="1800" dirty="0" smtClean="0"/>
              <a:t>rapide</a:t>
            </a:r>
          </a:p>
          <a:p>
            <a:r>
              <a:rPr lang="fr-FR" sz="1800" b="1" dirty="0" smtClean="0"/>
              <a:t>Pérennité : </a:t>
            </a:r>
            <a:r>
              <a:rPr lang="fr-FR" sz="1800" dirty="0" smtClean="0"/>
              <a:t>2-3 ans</a:t>
            </a:r>
            <a:endParaRPr lang="fr-FR" sz="1800" b="1" dirty="0" smtClean="0"/>
          </a:p>
          <a:p>
            <a:r>
              <a:rPr lang="fr-FR" sz="1800" b="1" dirty="0" smtClean="0"/>
              <a:t>Choix des variétés :</a:t>
            </a:r>
          </a:p>
          <a:p>
            <a:pPr lvl="1"/>
            <a:r>
              <a:rPr lang="fr-FR" sz="1800" dirty="0" smtClean="0"/>
              <a:t>Variétés tétraploïdes = + pérenne et + productive</a:t>
            </a:r>
          </a:p>
          <a:p>
            <a:r>
              <a:rPr lang="fr-FR" sz="1800" b="1" dirty="0" smtClean="0"/>
              <a:t>Utilisations :</a:t>
            </a:r>
          </a:p>
          <a:p>
            <a:pPr lvl="1"/>
            <a:r>
              <a:rPr lang="fr-FR" sz="1800" dirty="0" smtClean="0"/>
              <a:t>Souvent semée pour fauche (ensilage), mais peut-être pâturé au stade feuillu avec un retour régulier</a:t>
            </a:r>
          </a:p>
          <a:p>
            <a:pPr lvl="1"/>
            <a:r>
              <a:rPr lang="fr-FR" sz="1800" dirty="0" smtClean="0"/>
              <a:t>Fourrage riche en fibres </a:t>
            </a:r>
          </a:p>
          <a:p>
            <a:pPr lvl="1">
              <a:buNone/>
            </a:pPr>
            <a:endParaRPr lang="fr-FR" sz="1800" dirty="0" smtClean="0"/>
          </a:p>
          <a:p>
            <a:r>
              <a:rPr lang="fr-FR" sz="1800" b="1" dirty="0" smtClean="0"/>
              <a:t>Valeur alimentaire :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3923928" y="5517232"/>
          <a:ext cx="2286000" cy="112014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1er cycle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Végétatif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Début floraison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UFL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UFV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PDI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33338"/>
            <a:ext cx="9039225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pPr algn="l"/>
            <a:r>
              <a:rPr lang="fr-FR" dirty="0" smtClean="0"/>
              <a:t>     </a:t>
            </a:r>
            <a:r>
              <a:rPr lang="fr-FR" b="1" dirty="0" smtClean="0">
                <a:solidFill>
                  <a:srgbClr val="008A3E"/>
                </a:solidFill>
              </a:rPr>
              <a:t>Trèfle blanc         et         Lotier</a:t>
            </a: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79512" y="764704"/>
            <a:ext cx="4824536" cy="590465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fr-FR" sz="1600" b="1" dirty="0" smtClean="0"/>
              <a:t>Caractéristiques botaniques :</a:t>
            </a:r>
          </a:p>
          <a:p>
            <a:pPr lvl="1" algn="just"/>
            <a:r>
              <a:rPr lang="fr-FR" sz="1600" dirty="0" smtClean="0"/>
              <a:t>Il existe 3 types de trèfle blanc : nain, intermédiaire et géant</a:t>
            </a:r>
          </a:p>
          <a:p>
            <a:pPr algn="just"/>
            <a:r>
              <a:rPr lang="fr-FR" sz="1600" b="1" dirty="0" smtClean="0"/>
              <a:t>Semis :</a:t>
            </a:r>
          </a:p>
          <a:p>
            <a:pPr lvl="1" algn="just"/>
            <a:r>
              <a:rPr lang="fr-FR" sz="1600" dirty="0" smtClean="0"/>
              <a:t>En association 2à 3 kg/ha</a:t>
            </a:r>
          </a:p>
          <a:p>
            <a:pPr algn="just"/>
            <a:r>
              <a:rPr lang="fr-FR" sz="1600" b="1" dirty="0" smtClean="0"/>
              <a:t>Implantation :</a:t>
            </a:r>
          </a:p>
          <a:p>
            <a:pPr lvl="1" algn="just"/>
            <a:r>
              <a:rPr lang="fr-FR" sz="1600" dirty="0" smtClean="0"/>
              <a:t>Rapide si températures élevées</a:t>
            </a:r>
          </a:p>
          <a:p>
            <a:pPr algn="just"/>
            <a:r>
              <a:rPr lang="fr-FR" sz="1600" b="1" dirty="0" smtClean="0"/>
              <a:t>Pérennité : </a:t>
            </a:r>
            <a:r>
              <a:rPr lang="fr-FR" sz="1600" dirty="0" smtClean="0"/>
              <a:t>4-5 ans</a:t>
            </a:r>
            <a:endParaRPr lang="fr-FR" sz="1600" b="1" dirty="0" smtClean="0"/>
          </a:p>
          <a:p>
            <a:pPr algn="just"/>
            <a:r>
              <a:rPr lang="fr-FR" sz="1600" b="1" dirty="0" smtClean="0"/>
              <a:t>Choix des variétés :</a:t>
            </a:r>
          </a:p>
          <a:p>
            <a:pPr lvl="1" algn="just"/>
            <a:r>
              <a:rPr lang="fr-FR" sz="1600" dirty="0" smtClean="0"/>
              <a:t>trois types botaniques, agressivité, pérennité</a:t>
            </a:r>
          </a:p>
          <a:p>
            <a:pPr algn="just"/>
            <a:r>
              <a:rPr lang="fr-FR" sz="1600" b="1" dirty="0" smtClean="0"/>
              <a:t>Utilisations :</a:t>
            </a:r>
          </a:p>
          <a:p>
            <a:pPr lvl="1" algn="just"/>
            <a:r>
              <a:rPr lang="fr-FR" sz="1600" dirty="0" smtClean="0"/>
              <a:t>Fauche ou pâture</a:t>
            </a:r>
          </a:p>
          <a:p>
            <a:pPr lvl="2" algn="just"/>
            <a:r>
              <a:rPr lang="fr-FR" sz="1600" dirty="0" smtClean="0"/>
              <a:t>Pâture : tous les types sont bons</a:t>
            </a:r>
          </a:p>
          <a:p>
            <a:pPr lvl="2" algn="just"/>
            <a:r>
              <a:rPr lang="fr-FR" sz="1600" dirty="0" smtClean="0"/>
              <a:t>Fauche: préférer le type géant ou intermédiaire</a:t>
            </a:r>
          </a:p>
          <a:p>
            <a:pPr lvl="1" algn="just"/>
            <a:r>
              <a:rPr lang="fr-FR" sz="1600" dirty="0" smtClean="0"/>
              <a:t>Objectif : 30 à 50 % de TB =  bonne fourniture d’ N et valeur alimentaire élevée </a:t>
            </a:r>
          </a:p>
          <a:p>
            <a:pPr algn="just"/>
            <a:r>
              <a:rPr lang="fr-FR" sz="1600" b="1" dirty="0" smtClean="0"/>
              <a:t>Valeur alimentaire :</a:t>
            </a:r>
          </a:p>
          <a:p>
            <a:pPr algn="just"/>
            <a:endParaRPr lang="fr-FR" sz="1600" dirty="0"/>
          </a:p>
        </p:txBody>
      </p:sp>
      <p:sp>
        <p:nvSpPr>
          <p:cNvPr id="6" name="Espace réservé du contenu 4"/>
          <p:cNvSpPr txBox="1">
            <a:spLocks/>
          </p:cNvSpPr>
          <p:nvPr/>
        </p:nvSpPr>
        <p:spPr>
          <a:xfrm>
            <a:off x="5292080" y="836712"/>
            <a:ext cx="3600400" cy="583264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1600" b="1" dirty="0" smtClean="0"/>
              <a:t>Intérêt : 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sz="1600" dirty="0" smtClean="0"/>
              <a:t>non météorisant 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sz="1600" dirty="0" smtClean="0"/>
              <a:t>très bonne valeur alimentaire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sz="1600" dirty="0" smtClean="0"/>
              <a:t>Riche en tanins 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sz="1600" dirty="0" smtClean="0"/>
              <a:t> Bonne pousse estivale</a:t>
            </a:r>
          </a:p>
          <a:p>
            <a:pPr algn="just">
              <a:buFont typeface="Arial" pitchFamily="34" charset="0"/>
              <a:buChar char="•"/>
            </a:pPr>
            <a:r>
              <a:rPr lang="fr-FR" sz="1600" b="1" dirty="0" smtClean="0"/>
              <a:t> Limites :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sz="1600" dirty="0" smtClean="0"/>
              <a:t>Pas adapté au sol humide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sz="1600" dirty="0" smtClean="0"/>
              <a:t>Sensible au piétinement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sz="1600" dirty="0" smtClean="0"/>
              <a:t>Peu agressif et faible rendement</a:t>
            </a:r>
          </a:p>
          <a:p>
            <a:pPr algn="just">
              <a:buFont typeface="Arial" pitchFamily="34" charset="0"/>
              <a:buChar char="•"/>
            </a:pPr>
            <a:r>
              <a:rPr lang="fr-FR" sz="1600" b="1" dirty="0" smtClean="0"/>
              <a:t>Semis :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sz="1600" dirty="0" smtClean="0"/>
              <a:t>En association: 4-5 kg/ha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sz="1600" dirty="0" smtClean="0"/>
              <a:t>En pur : 8-10kg/ha</a:t>
            </a:r>
          </a:p>
          <a:p>
            <a:pPr algn="just">
              <a:buFont typeface="Arial" pitchFamily="34" charset="0"/>
              <a:buChar char="•"/>
            </a:pPr>
            <a:r>
              <a:rPr lang="fr-FR" sz="1600" b="1" dirty="0" smtClean="0"/>
              <a:t>Implantation :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sz="1600" dirty="0" smtClean="0"/>
              <a:t>Lente et délicate</a:t>
            </a:r>
          </a:p>
          <a:p>
            <a:pPr algn="just">
              <a:buFont typeface="Arial" pitchFamily="34" charset="0"/>
              <a:buChar char="•"/>
            </a:pPr>
            <a:r>
              <a:rPr lang="fr-FR" sz="1600" b="1" dirty="0" smtClean="0"/>
              <a:t>Pérennité : </a:t>
            </a:r>
            <a:r>
              <a:rPr lang="fr-FR" sz="1600" dirty="0" smtClean="0"/>
              <a:t>2-3 ans</a:t>
            </a:r>
            <a:endParaRPr lang="fr-FR" sz="1600" b="1" dirty="0" smtClean="0"/>
          </a:p>
          <a:p>
            <a:pPr algn="just">
              <a:buFont typeface="Arial" pitchFamily="34" charset="0"/>
              <a:buChar char="•"/>
            </a:pPr>
            <a:r>
              <a:rPr lang="fr-FR" sz="1600" b="1" dirty="0" smtClean="0"/>
              <a:t>Utilisations :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sz="1600" dirty="0" smtClean="0"/>
              <a:t>Fauche ou pâture</a:t>
            </a:r>
          </a:p>
          <a:p>
            <a:pPr lvl="1" algn="just"/>
            <a:endParaRPr lang="fr-FR" sz="1600" dirty="0" smtClean="0"/>
          </a:p>
          <a:p>
            <a:pPr algn="just">
              <a:buFont typeface="Arial" pitchFamily="34" charset="0"/>
              <a:buChar char="•"/>
            </a:pPr>
            <a:r>
              <a:rPr lang="fr-FR" sz="1600" b="1" dirty="0" smtClean="0"/>
              <a:t>Valeur alimentaire :</a:t>
            </a:r>
          </a:p>
          <a:p>
            <a:pPr algn="just"/>
            <a:endParaRPr lang="fr-FR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2411760" y="5589240"/>
          <a:ext cx="2232249" cy="1053465"/>
        </p:xfrm>
        <a:graphic>
          <a:graphicData uri="http://schemas.openxmlformats.org/drawingml/2006/table">
            <a:tbl>
              <a:tblPr/>
              <a:tblGrid>
                <a:gridCol w="744083"/>
                <a:gridCol w="744083"/>
                <a:gridCol w="744083"/>
              </a:tblGrid>
              <a:tr h="174822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1er cycle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63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Végétatif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Début floraison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6649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UFL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649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UFV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482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PDI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147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6948264" y="5517232"/>
          <a:ext cx="1524000" cy="942975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</a:tblGrid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 vert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UFL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UFV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PDI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228600"/>
            <a:ext cx="89344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fr-FR" b="1" dirty="0" smtClean="0">
                <a:solidFill>
                  <a:srgbClr val="008A3E"/>
                </a:solidFill>
              </a:rPr>
              <a:t>Luzerne</a:t>
            </a: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r>
              <a:rPr lang="fr-FR" sz="2000" b="1" dirty="0" smtClean="0"/>
              <a:t>Caractéristiques botaniques :</a:t>
            </a:r>
          </a:p>
          <a:p>
            <a:pPr lvl="1"/>
            <a:r>
              <a:rPr lang="fr-FR" sz="2000" dirty="0" smtClean="0"/>
              <a:t>Feuilles trifoliées dont la présence d’un mucron permet de la</a:t>
            </a:r>
          </a:p>
          <a:p>
            <a:pPr lvl="1">
              <a:buNone/>
            </a:pPr>
            <a:r>
              <a:rPr lang="fr-FR" sz="2000" dirty="0" smtClean="0"/>
              <a:t>distinguer des trèfles</a:t>
            </a:r>
          </a:p>
          <a:p>
            <a:pPr lvl="1"/>
            <a:r>
              <a:rPr lang="fr-FR" sz="2000" dirty="0" smtClean="0"/>
              <a:t>Inflorescence : fleurs violettes/jaunes ou bigarrées</a:t>
            </a:r>
          </a:p>
          <a:p>
            <a:r>
              <a:rPr lang="fr-FR" sz="2000" b="1" dirty="0" smtClean="0"/>
              <a:t>Semis :</a:t>
            </a:r>
          </a:p>
          <a:p>
            <a:pPr lvl="1"/>
            <a:r>
              <a:rPr lang="fr-FR" sz="2000" dirty="0" smtClean="0"/>
              <a:t>En pur : 20-25 kg/ha</a:t>
            </a:r>
          </a:p>
          <a:p>
            <a:pPr lvl="1"/>
            <a:r>
              <a:rPr lang="fr-FR" sz="2000" dirty="0" smtClean="0"/>
              <a:t>En association 10-15 kg/ha</a:t>
            </a:r>
          </a:p>
          <a:p>
            <a:r>
              <a:rPr lang="fr-FR" sz="2000" b="1" dirty="0" smtClean="0"/>
              <a:t>Implantation : </a:t>
            </a:r>
            <a:r>
              <a:rPr lang="fr-FR" sz="2000" dirty="0" smtClean="0"/>
              <a:t>moyenne</a:t>
            </a:r>
          </a:p>
          <a:p>
            <a:r>
              <a:rPr lang="fr-FR" sz="2000" b="1" dirty="0" smtClean="0"/>
              <a:t>Pérennité : </a:t>
            </a:r>
            <a:r>
              <a:rPr lang="fr-FR" sz="2000" dirty="0" smtClean="0"/>
              <a:t>4-5 ans</a:t>
            </a:r>
            <a:endParaRPr lang="fr-FR" sz="2000" b="1" dirty="0" smtClean="0"/>
          </a:p>
          <a:p>
            <a:r>
              <a:rPr lang="fr-FR" sz="2000" b="1" dirty="0" smtClean="0"/>
              <a:t>Choix des variétés :</a:t>
            </a:r>
            <a:endParaRPr lang="fr-FR" sz="2000" dirty="0" smtClean="0"/>
          </a:p>
          <a:p>
            <a:pPr lvl="1"/>
            <a:r>
              <a:rPr lang="fr-FR" sz="2000" dirty="0" smtClean="0"/>
              <a:t>    grosseur des tiges (résistance à la verse), résistance aux maladies, teneur en protéines, répartition du rendement</a:t>
            </a:r>
          </a:p>
          <a:p>
            <a:r>
              <a:rPr lang="fr-FR" sz="2000" b="1" dirty="0" smtClean="0"/>
              <a:t>Utilisations : </a:t>
            </a:r>
            <a:r>
              <a:rPr lang="fr-FR" sz="2000" dirty="0" smtClean="0"/>
              <a:t>Fauche ou pâture</a:t>
            </a:r>
          </a:p>
          <a:p>
            <a:pPr lvl="1">
              <a:buNone/>
            </a:pPr>
            <a:endParaRPr lang="fr-FR" sz="2000" dirty="0" smtClean="0"/>
          </a:p>
          <a:p>
            <a:r>
              <a:rPr lang="fr-FR" sz="2000" b="1" dirty="0" smtClean="0"/>
              <a:t>Valeur alimentaire :</a:t>
            </a:r>
          </a:p>
          <a:p>
            <a:endParaRPr lang="fr-FR" dirty="0"/>
          </a:p>
        </p:txBody>
      </p:sp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1196752"/>
            <a:ext cx="1002605" cy="125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3563888" y="5517232"/>
          <a:ext cx="2286000" cy="114300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1er cycle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Végétatif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Début floraison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UFL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UFV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PDI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969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Les graminées</a:t>
            </a: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21288"/>
          </a:xfrm>
        </p:spPr>
        <p:txBody>
          <a:bodyPr>
            <a:normAutofit/>
          </a:bodyPr>
          <a:lstStyle/>
          <a:p>
            <a:r>
              <a:rPr lang="fr-FR" sz="2400" dirty="0" smtClean="0"/>
              <a:t>= plantes herbacées (sauf le bambou) monocotylédones, annuelles, pluriannuelles ou vivaces. Dans nos prairies, elles sont nombreuses mais diffèrent par leurs qualités fourragères 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132856"/>
            <a:ext cx="3648155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Parmi ces graminées, on distingue 6 espèces  utilisées dans les prairies de fauche en Corse :</a:t>
            </a:r>
          </a:p>
          <a:p>
            <a:pPr lvl="1"/>
            <a:r>
              <a:rPr lang="fr-FR" dirty="0" smtClean="0"/>
              <a:t>La Fétuque élevée</a:t>
            </a:r>
          </a:p>
          <a:p>
            <a:pPr lvl="1"/>
            <a:r>
              <a:rPr lang="fr-FR" dirty="0" smtClean="0"/>
              <a:t>Le dactyle</a:t>
            </a:r>
          </a:p>
          <a:p>
            <a:pPr lvl="1"/>
            <a:r>
              <a:rPr lang="fr-FR" dirty="0" smtClean="0"/>
              <a:t>Les Ray-grass (Italien, hybride et Anglais)</a:t>
            </a:r>
          </a:p>
          <a:p>
            <a:pPr lvl="1"/>
            <a:r>
              <a:rPr lang="fr-FR" dirty="0" smtClean="0"/>
              <a:t>Le Brome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Les </a:t>
            </a:r>
            <a:r>
              <a:rPr lang="fr-FR" b="1" dirty="0" err="1" smtClean="0">
                <a:solidFill>
                  <a:srgbClr val="008A3E"/>
                </a:solidFill>
              </a:rPr>
              <a:t>Ray-Grass</a:t>
            </a:r>
            <a:r>
              <a:rPr lang="fr-FR" b="1" dirty="0" smtClean="0">
                <a:solidFill>
                  <a:srgbClr val="008A3E"/>
                </a:solidFill>
              </a:rPr>
              <a:t> </a:t>
            </a: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23786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RG Anglais</a:t>
            </a: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857403"/>
          </a:xfrm>
        </p:spPr>
        <p:txBody>
          <a:bodyPr>
            <a:normAutofit fontScale="62500" lnSpcReduction="20000"/>
          </a:bodyPr>
          <a:lstStyle/>
          <a:p>
            <a:r>
              <a:rPr lang="fr-FR" b="1" dirty="0" smtClean="0"/>
              <a:t>Caractéristiques botaniques :</a:t>
            </a:r>
          </a:p>
          <a:p>
            <a:pPr lvl="1"/>
            <a:r>
              <a:rPr lang="fr-FR" dirty="0" smtClean="0"/>
              <a:t>Plante glabre à préfoliaison pliée, </a:t>
            </a:r>
          </a:p>
          <a:p>
            <a:pPr lvl="1"/>
            <a:r>
              <a:rPr lang="fr-FR" dirty="0" smtClean="0"/>
              <a:t>limbe large, face inférieure du limbe très brillante, à nervure centrale bien marquée,</a:t>
            </a:r>
          </a:p>
          <a:p>
            <a:pPr lvl="1"/>
            <a:r>
              <a:rPr lang="fr-FR" dirty="0" smtClean="0"/>
              <a:t> petites oreillettes, </a:t>
            </a:r>
          </a:p>
          <a:p>
            <a:pPr lvl="1"/>
            <a:r>
              <a:rPr lang="fr-FR" dirty="0" smtClean="0"/>
              <a:t>ligule courte et membraneuse, </a:t>
            </a:r>
          </a:p>
          <a:p>
            <a:pPr lvl="1"/>
            <a:r>
              <a:rPr lang="fr-FR" dirty="0" smtClean="0"/>
              <a:t>Pied rouge,</a:t>
            </a:r>
          </a:p>
          <a:p>
            <a:pPr lvl="1"/>
            <a:r>
              <a:rPr lang="fr-FR" dirty="0" smtClean="0"/>
              <a:t> inflorescence : épi d’épillets </a:t>
            </a:r>
          </a:p>
          <a:p>
            <a:r>
              <a:rPr lang="fr-FR" b="1" dirty="0" smtClean="0"/>
              <a:t>Semis :</a:t>
            </a:r>
          </a:p>
          <a:p>
            <a:pPr lvl="1"/>
            <a:r>
              <a:rPr lang="fr-FR" dirty="0" smtClean="0"/>
              <a:t>Diploïde : 20 à 30 kg/ha</a:t>
            </a:r>
          </a:p>
          <a:p>
            <a:pPr lvl="1"/>
            <a:r>
              <a:rPr lang="fr-FR" dirty="0" smtClean="0"/>
              <a:t>Tétraploïde : 30 à 40 kg/ha</a:t>
            </a:r>
          </a:p>
          <a:p>
            <a:r>
              <a:rPr lang="fr-FR" b="1" dirty="0" smtClean="0"/>
              <a:t>Implantation :</a:t>
            </a:r>
          </a:p>
          <a:p>
            <a:pPr lvl="1"/>
            <a:r>
              <a:rPr lang="fr-FR" dirty="0" smtClean="0"/>
              <a:t>Rapide</a:t>
            </a:r>
          </a:p>
          <a:p>
            <a:r>
              <a:rPr lang="fr-FR" b="1" dirty="0" smtClean="0"/>
              <a:t>Pérennité : </a:t>
            </a:r>
            <a:r>
              <a:rPr lang="fr-FR" dirty="0" smtClean="0"/>
              <a:t>4-5 ans voir plus</a:t>
            </a:r>
            <a:endParaRPr lang="fr-FR" b="1" dirty="0" smtClean="0"/>
          </a:p>
          <a:p>
            <a:r>
              <a:rPr lang="fr-FR" b="1" dirty="0" smtClean="0"/>
              <a:t>Utilisations :</a:t>
            </a:r>
          </a:p>
          <a:p>
            <a:pPr lvl="1"/>
            <a:r>
              <a:rPr lang="fr-FR" dirty="0" smtClean="0"/>
              <a:t>Pâturage ou régime mixte fauche-pâture</a:t>
            </a:r>
          </a:p>
          <a:p>
            <a:r>
              <a:rPr lang="fr-FR" b="1" dirty="0" smtClean="0"/>
              <a:t>Valeur alimentaire : </a:t>
            </a:r>
          </a:p>
          <a:p>
            <a:pPr lvl="1"/>
            <a:endParaRPr lang="fr-FR" b="1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5589240"/>
            <a:ext cx="32521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519113"/>
            <a:ext cx="8924925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RG Hybride et Italien</a:t>
            </a: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764704"/>
            <a:ext cx="8748464" cy="5318051"/>
          </a:xfrm>
        </p:spPr>
        <p:txBody>
          <a:bodyPr>
            <a:noAutofit/>
          </a:bodyPr>
          <a:lstStyle/>
          <a:p>
            <a:r>
              <a:rPr lang="fr-FR" sz="1600" b="1" dirty="0" smtClean="0"/>
              <a:t>Caractéristiques botaniques :</a:t>
            </a:r>
          </a:p>
          <a:p>
            <a:pPr lvl="1"/>
            <a:r>
              <a:rPr lang="fr-FR" sz="1600" dirty="0" smtClean="0"/>
              <a:t>Plante glabre à port dressé 		  - préfoliaison enroulée, </a:t>
            </a:r>
          </a:p>
          <a:p>
            <a:pPr lvl="1"/>
            <a:r>
              <a:rPr lang="fr-FR" sz="1600" dirty="0" smtClean="0"/>
              <a:t>limbe large,  				  - oreillettes très embarrassantes,</a:t>
            </a:r>
          </a:p>
          <a:p>
            <a:pPr lvl="1"/>
            <a:r>
              <a:rPr lang="fr-FR" sz="1600" dirty="0" smtClean="0"/>
              <a:t> ligule courte, 			  - pied rouge,</a:t>
            </a:r>
          </a:p>
          <a:p>
            <a:pPr lvl="1"/>
            <a:r>
              <a:rPr lang="fr-FR" sz="1600" dirty="0" smtClean="0"/>
              <a:t> inflorescence : épi d’épillets aristés.</a:t>
            </a:r>
          </a:p>
          <a:p>
            <a:r>
              <a:rPr lang="fr-FR" sz="1600" b="1" dirty="0" smtClean="0"/>
              <a:t>Semis :</a:t>
            </a:r>
          </a:p>
          <a:p>
            <a:pPr lvl="1"/>
            <a:r>
              <a:rPr lang="fr-FR" sz="1600" dirty="0" smtClean="0"/>
              <a:t>Diploïde : 20 à 30 kg/ha</a:t>
            </a:r>
          </a:p>
          <a:p>
            <a:pPr lvl="1"/>
            <a:r>
              <a:rPr lang="fr-FR" sz="1600" dirty="0" smtClean="0"/>
              <a:t>Tétraploïde : 30 à 40 kg/ha</a:t>
            </a:r>
          </a:p>
          <a:p>
            <a:r>
              <a:rPr lang="fr-FR" sz="1600" b="1" dirty="0" smtClean="0"/>
              <a:t>Implantation : </a:t>
            </a:r>
            <a:r>
              <a:rPr lang="fr-FR" sz="1600" dirty="0" smtClean="0"/>
              <a:t>Très rapide</a:t>
            </a:r>
          </a:p>
          <a:p>
            <a:r>
              <a:rPr lang="fr-FR" sz="1600" b="1" dirty="0" smtClean="0"/>
              <a:t>Pérennité : </a:t>
            </a:r>
            <a:r>
              <a:rPr lang="fr-FR" sz="1600" dirty="0" smtClean="0"/>
              <a:t>2-3 ans RGH et 6-18 mois pour RGI</a:t>
            </a:r>
            <a:endParaRPr lang="fr-FR" sz="1600" b="1" dirty="0" smtClean="0"/>
          </a:p>
          <a:p>
            <a:r>
              <a:rPr lang="fr-FR" sz="1600" b="1" dirty="0" smtClean="0"/>
              <a:t>Choix des variétés :</a:t>
            </a:r>
          </a:p>
          <a:p>
            <a:pPr lvl="1"/>
            <a:r>
              <a:rPr lang="fr-FR" sz="1600" dirty="0" smtClean="0"/>
              <a:t>Rendement, ploïdie, </a:t>
            </a:r>
            <a:r>
              <a:rPr lang="fr-FR" sz="1600" dirty="0" err="1" smtClean="0"/>
              <a:t>remontaison</a:t>
            </a:r>
            <a:r>
              <a:rPr lang="fr-FR" sz="1600" dirty="0" smtClean="0"/>
              <a:t>, résistance aux maladies, pérennité</a:t>
            </a:r>
          </a:p>
          <a:p>
            <a:r>
              <a:rPr lang="fr-FR" sz="1600" b="1" dirty="0" smtClean="0"/>
              <a:t>Utilisations :</a:t>
            </a:r>
          </a:p>
          <a:p>
            <a:pPr lvl="1"/>
            <a:r>
              <a:rPr lang="fr-FR" sz="1600" dirty="0" smtClean="0"/>
              <a:t>Souvent semée pour fauche (ensilage), mais peut-être pâturé au stade feuillu</a:t>
            </a:r>
          </a:p>
          <a:p>
            <a:pPr lvl="1"/>
            <a:r>
              <a:rPr lang="fr-FR" sz="1600" dirty="0" smtClean="0"/>
              <a:t>Pour des rotations courtes en culture principale ou dérobée</a:t>
            </a:r>
          </a:p>
          <a:p>
            <a:r>
              <a:rPr lang="fr-FR" sz="1600" b="1" dirty="0" smtClean="0"/>
              <a:t>Valeur alimentaire 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5589240"/>
            <a:ext cx="3260575" cy="102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GRPF\Desktop\equiloisir\DSC050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700808"/>
            <a:ext cx="1691680" cy="2546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15967</TotalTime>
  <Words>681</Words>
  <Application>Microsoft Office PowerPoint</Application>
  <PresentationFormat>Affichage à l'écran (4:3)</PresentationFormat>
  <Paragraphs>256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Nomenclature des plantes fourragères et intérêts</vt:lpstr>
      <vt:lpstr>    Nomenclature des plantes et intérêts</vt:lpstr>
      <vt:lpstr>Les graminées</vt:lpstr>
      <vt:lpstr>Diapositive 4</vt:lpstr>
      <vt:lpstr>Les Ray-Grass </vt:lpstr>
      <vt:lpstr>Diapositive 6</vt:lpstr>
      <vt:lpstr>RG Anglais</vt:lpstr>
      <vt:lpstr>Diapositive 8</vt:lpstr>
      <vt:lpstr>RG Hybride et Italien</vt:lpstr>
      <vt:lpstr>Diapositive 10</vt:lpstr>
      <vt:lpstr>Fétuque élevée</vt:lpstr>
      <vt:lpstr>Diapositive 12</vt:lpstr>
      <vt:lpstr>Dactyle</vt:lpstr>
      <vt:lpstr>Brome cathartique </vt:lpstr>
      <vt:lpstr>Brome cathartique </vt:lpstr>
      <vt:lpstr>Diapositive 16</vt:lpstr>
      <vt:lpstr>Classement  graminées</vt:lpstr>
      <vt:lpstr>Les légumineuses </vt:lpstr>
      <vt:lpstr>Diapositive 19</vt:lpstr>
      <vt:lpstr>Trèfle violet</vt:lpstr>
      <vt:lpstr>Diapositive 21</vt:lpstr>
      <vt:lpstr>     Trèfle blanc         et         Lotier</vt:lpstr>
      <vt:lpstr>Diapositive 23</vt:lpstr>
      <vt:lpstr>Luzerne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GRPF de Corse</dc:title>
  <dc:creator>GRPF</dc:creator>
  <cp:lastModifiedBy>GRPF</cp:lastModifiedBy>
  <cp:revision>288</cp:revision>
  <dcterms:created xsi:type="dcterms:W3CDTF">2014-03-25T02:44:57Z</dcterms:created>
  <dcterms:modified xsi:type="dcterms:W3CDTF">2015-03-25T16:54:58Z</dcterms:modified>
</cp:coreProperties>
</file>