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3" r:id="rId2"/>
    <p:sldId id="355" r:id="rId3"/>
    <p:sldId id="356" r:id="rId4"/>
    <p:sldId id="357" r:id="rId5"/>
    <p:sldId id="358" r:id="rId6"/>
    <p:sldId id="359" r:id="rId7"/>
    <p:sldId id="502" r:id="rId8"/>
    <p:sldId id="392" r:id="rId9"/>
    <p:sldId id="476" r:id="rId10"/>
    <p:sldId id="387" r:id="rId11"/>
    <p:sldId id="458" r:id="rId12"/>
    <p:sldId id="459" r:id="rId13"/>
    <p:sldId id="460" r:id="rId14"/>
    <p:sldId id="461" r:id="rId15"/>
    <p:sldId id="477" r:id="rId16"/>
    <p:sldId id="388" r:id="rId17"/>
    <p:sldId id="393" r:id="rId18"/>
    <p:sldId id="444" r:id="rId19"/>
    <p:sldId id="394" r:id="rId20"/>
    <p:sldId id="445" r:id="rId21"/>
    <p:sldId id="389" r:id="rId22"/>
    <p:sldId id="440" r:id="rId23"/>
    <p:sldId id="446" r:id="rId24"/>
    <p:sldId id="462" r:id="rId25"/>
    <p:sldId id="463" r:id="rId26"/>
    <p:sldId id="464" r:id="rId27"/>
    <p:sldId id="465" r:id="rId28"/>
    <p:sldId id="395" r:id="rId29"/>
    <p:sldId id="487" r:id="rId30"/>
    <p:sldId id="401" r:id="rId31"/>
    <p:sldId id="489" r:id="rId32"/>
    <p:sldId id="441" r:id="rId33"/>
    <p:sldId id="442" r:id="rId34"/>
    <p:sldId id="402" r:id="rId35"/>
    <p:sldId id="403" r:id="rId36"/>
    <p:sldId id="488" r:id="rId37"/>
    <p:sldId id="400" r:id="rId38"/>
    <p:sldId id="396" r:id="rId39"/>
    <p:sldId id="397" r:id="rId40"/>
    <p:sldId id="39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6483" autoAdjust="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1.xml"/><Relationship Id="rId18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39.xml"/><Relationship Id="rId7" Type="http://schemas.openxmlformats.org/officeDocument/2006/relationships/slide" Target="slides/slide8.xml"/><Relationship Id="rId12" Type="http://schemas.openxmlformats.org/officeDocument/2006/relationships/slide" Target="slides/slide20.xml"/><Relationship Id="rId17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32.xml"/><Relationship Id="rId20" Type="http://schemas.openxmlformats.org/officeDocument/2006/relationships/slide" Target="slides/slide38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9.xml"/><Relationship Id="rId5" Type="http://schemas.openxmlformats.org/officeDocument/2006/relationships/slide" Target="slides/slide6.xml"/><Relationship Id="rId15" Type="http://schemas.openxmlformats.org/officeDocument/2006/relationships/slide" Target="slides/slide30.xml"/><Relationship Id="rId10" Type="http://schemas.openxmlformats.org/officeDocument/2006/relationships/slide" Target="slides/slide17.xml"/><Relationship Id="rId19" Type="http://schemas.openxmlformats.org/officeDocument/2006/relationships/slide" Target="slides/slide37.xml"/><Relationship Id="rId4" Type="http://schemas.openxmlformats.org/officeDocument/2006/relationships/slide" Target="slides/slide5.xml"/><Relationship Id="rId9" Type="http://schemas.openxmlformats.org/officeDocument/2006/relationships/slide" Target="slides/slide16.xml"/><Relationship Id="rId14" Type="http://schemas.openxmlformats.org/officeDocument/2006/relationships/slide" Target="slides/slide28.xml"/><Relationship Id="rId22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6F1E-FBFB-4BEF-B349-3E584926820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8406-9853-4026-AA24-DF170E00A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0000" contrast="-8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008A3E"/>
                </a:solidFill>
              </a:rPr>
              <a:t>EXPLOITATION DES PRAIRIES DE LA FAUCHE AU STOCKAGE</a:t>
            </a:r>
            <a:endParaRPr lang="fr-FR" sz="6600" b="1" dirty="0">
              <a:solidFill>
                <a:srgbClr val="008A3E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66834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Epi 1 cm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8028384" y="594928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17240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Epi 10 cm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316416" y="609329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re 2"/>
          <p:cNvSpPr txBox="1">
            <a:spLocks/>
          </p:cNvSpPr>
          <p:nvPr/>
        </p:nvSpPr>
        <p:spPr>
          <a:xfrm>
            <a:off x="5580112" y="0"/>
            <a:ext cx="3563888" cy="16288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400" b="1" dirty="0" smtClean="0">
                <a:solidFill>
                  <a:srgbClr val="008A3E"/>
                </a:solidFill>
                <a:latin typeface="+mj-lt"/>
                <a:ea typeface="+mj-ea"/>
                <a:cs typeface="+mj-cs"/>
              </a:rPr>
              <a:t>Début épiaison</a:t>
            </a:r>
            <a:endParaRPr lang="fr-FR" sz="4400" b="1" dirty="0">
              <a:solidFill>
                <a:srgbClr val="008A3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244408" y="594928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312368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Epiaison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172400" y="609329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2808312" cy="400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Floraison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244408" y="602128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 descr="C:\Users\GRPF\Desktop\equiloisir\floraison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063"/>
            <a:ext cx="3970337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Stade développement légumineuses</a:t>
            </a:r>
            <a:endParaRPr lang="fr-FR" b="1" dirty="0">
              <a:solidFill>
                <a:srgbClr val="008A3E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quel rythme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Laisser suffisamment de temps à la plante pour :</a:t>
            </a:r>
          </a:p>
          <a:p>
            <a:pPr lvl="1"/>
            <a:r>
              <a:rPr lang="fr-FR" dirty="0" smtClean="0"/>
              <a:t>reconstituer ces réserves</a:t>
            </a:r>
          </a:p>
          <a:p>
            <a:pPr lvl="1"/>
            <a:r>
              <a:rPr lang="fr-FR" dirty="0" smtClean="0"/>
              <a:t>Fournir une herbe en quantité</a:t>
            </a:r>
          </a:p>
          <a:p>
            <a:pPr lvl="1"/>
            <a:r>
              <a:rPr lang="fr-FR" dirty="0" smtClean="0"/>
              <a:t>Fournir une herbe équilibrée</a:t>
            </a:r>
          </a:p>
          <a:p>
            <a:r>
              <a:rPr lang="fr-FR" dirty="0" smtClean="0"/>
              <a:t>De 20 à 50j selon la saison et le type d’exploitation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quelle hauteur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Gestion pâture : </a:t>
            </a:r>
          </a:p>
          <a:p>
            <a:pPr lvl="1"/>
            <a:r>
              <a:rPr lang="fr-FR" dirty="0" smtClean="0"/>
              <a:t>Entrée au dessus de 10cm</a:t>
            </a:r>
          </a:p>
          <a:p>
            <a:pPr lvl="1"/>
            <a:r>
              <a:rPr lang="fr-FR" dirty="0" smtClean="0"/>
              <a:t>Sortie à minimum 5cm</a:t>
            </a:r>
          </a:p>
          <a:p>
            <a:pPr lvl="1"/>
            <a:r>
              <a:rPr lang="fr-FR" dirty="0" smtClean="0"/>
              <a:t>Faucher les refus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Gestion fauche</a:t>
            </a:r>
          </a:p>
          <a:p>
            <a:pPr lvl="1"/>
            <a:r>
              <a:rPr lang="fr-FR" dirty="0" smtClean="0"/>
              <a:t>Meilleur compromis rendement/ pérennité de la prairie = 7cm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quel moment de la journée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jour = photosynthèse et la nuit = respiration</a:t>
            </a:r>
          </a:p>
          <a:p>
            <a:pPr lvl="1"/>
            <a:r>
              <a:rPr lang="fr-FR" dirty="0" smtClean="0"/>
              <a:t>Le taux de sucres solubles augmente tout au long de la journée pour être à son maximum à la nuit tombée</a:t>
            </a:r>
          </a:p>
          <a:p>
            <a:pPr lvl="1"/>
            <a:r>
              <a:rPr lang="fr-FR" dirty="0" smtClean="0"/>
              <a:t>La respiration consomme ces sucres durant la nuit</a:t>
            </a:r>
          </a:p>
          <a:p>
            <a:pPr lvl="1"/>
            <a:r>
              <a:rPr lang="fr-FR" dirty="0" smtClean="0"/>
              <a:t>plante à 60% de MS réduit considérablement ça respiration</a:t>
            </a:r>
          </a:p>
          <a:p>
            <a:pPr lvl="1"/>
            <a:endParaRPr lang="fr-FR" dirty="0" smtClean="0"/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Pas de moment idéal pour faucher mais compromis en fonction des attentes et des conditions météo</a:t>
            </a:r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  faucher vers midi permet d’avoir un taux de sucre  médian et de permettre la perte d’eau suffisante pour diminuer les pertes par respiration</a:t>
            </a:r>
            <a:r>
              <a:rPr lang="fr-FR" dirty="0" smtClean="0"/>
              <a:t> lors de la nuit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Méthode de récolte et conservation des fourrages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foin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Exploitation des prairies par le pâturage et la fauche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Amélioration des prairies par la :</a:t>
            </a:r>
          </a:p>
          <a:p>
            <a:pPr lvl="1"/>
            <a:r>
              <a:rPr lang="fr-FR" dirty="0" smtClean="0"/>
              <a:t>gestion de l’eau</a:t>
            </a:r>
          </a:p>
          <a:p>
            <a:pPr lvl="1"/>
            <a:r>
              <a:rPr lang="fr-FR" dirty="0" smtClean="0"/>
              <a:t>Fertilisation</a:t>
            </a:r>
          </a:p>
          <a:p>
            <a:pPr lvl="1"/>
            <a:r>
              <a:rPr lang="fr-FR" dirty="0" smtClean="0"/>
              <a:t>Gestion des adventices</a:t>
            </a:r>
          </a:p>
          <a:p>
            <a:r>
              <a:rPr lang="fr-FR" dirty="0" smtClean="0"/>
              <a:t>Efficace que si la gestion de la prairie par la fauche ou la pâture est rationnelle et optimisée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Rappels: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Foin = fourrage conservé par voie sèche autour de 85% de MS</a:t>
            </a:r>
          </a:p>
          <a:p>
            <a:pPr lvl="1"/>
            <a:r>
              <a:rPr lang="fr-FR" dirty="0" smtClean="0"/>
              <a:t>Chevaux : Foin &lt;50% de légumineuse (coliques voire fourbures)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Le foin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sécurise stocks fourragers. </a:t>
            </a:r>
          </a:p>
          <a:p>
            <a:r>
              <a:rPr lang="fr-FR" dirty="0" smtClean="0"/>
              <a:t>évaporation de 2 à 5 kg d’eau par kg de matière sèche (MS).</a:t>
            </a:r>
          </a:p>
          <a:p>
            <a:r>
              <a:rPr lang="fr-FR" dirty="0" smtClean="0"/>
              <a:t>séchage en deux temps :</a:t>
            </a:r>
          </a:p>
          <a:p>
            <a:pPr lvl="1"/>
            <a:r>
              <a:rPr lang="fr-FR" dirty="0" smtClean="0"/>
              <a:t>Phase séchage rapide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eau perdue par les stomates </a:t>
            </a:r>
          </a:p>
          <a:p>
            <a:pPr lvl="2"/>
            <a:r>
              <a:rPr lang="fr-FR" dirty="0" smtClean="0"/>
              <a:t>feuilles + rapide que  tiges, </a:t>
            </a:r>
          </a:p>
          <a:p>
            <a:pPr lvl="2"/>
            <a:r>
              <a:rPr lang="fr-FR" dirty="0" smtClean="0"/>
              <a:t>eau des tiges migre vers les feuilles.</a:t>
            </a:r>
          </a:p>
          <a:p>
            <a:pPr lvl="1"/>
            <a:r>
              <a:rPr lang="fr-FR" dirty="0" smtClean="0"/>
              <a:t>Phase séchage lente </a:t>
            </a:r>
            <a:r>
              <a:rPr lang="fr-FR" dirty="0" smtClean="0">
                <a:sym typeface="Wingdings" pitchFamily="2" charset="2"/>
              </a:rPr>
              <a:t> eau </a:t>
            </a:r>
            <a:r>
              <a:rPr lang="fr-FR" dirty="0" smtClean="0"/>
              <a:t>restante évacuée à travers la cuticule.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pour profiter au maximum de la dessiccation rapide dans les quelques heures qui suivent la fauche, il faut faner immédiatement après celle-ci.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 Le conditionnement du foin favorise aussi un séchage plus rapide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Cycle pour produire du foin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147248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Fauche </a:t>
            </a:r>
          </a:p>
          <a:p>
            <a:endParaRPr lang="fr-FR" dirty="0" smtClean="0"/>
          </a:p>
          <a:p>
            <a:r>
              <a:rPr lang="fr-FR" dirty="0" smtClean="0"/>
              <a:t>Fanage(s)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Andainnage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Pressage</a:t>
            </a:r>
          </a:p>
          <a:p>
            <a:endParaRPr lang="fr-FR" dirty="0" smtClean="0"/>
          </a:p>
          <a:p>
            <a:r>
              <a:rPr lang="fr-FR" dirty="0" smtClean="0"/>
              <a:t>stockage </a:t>
            </a:r>
            <a:endParaRPr lang="fr-FR" dirty="0"/>
          </a:p>
        </p:txBody>
      </p:sp>
      <p:sp>
        <p:nvSpPr>
          <p:cNvPr id="5" name="Flèche droite 4">
            <a:hlinkClick r:id="rId2" action="ppaction://hlinksldjump"/>
          </p:cNvPr>
          <p:cNvSpPr/>
          <p:nvPr/>
        </p:nvSpPr>
        <p:spPr>
          <a:xfrm>
            <a:off x="4283968" y="148478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>
            <a:hlinkClick r:id="rId3" action="ppaction://hlinksldjump"/>
          </p:cNvPr>
          <p:cNvSpPr/>
          <p:nvPr/>
        </p:nvSpPr>
        <p:spPr>
          <a:xfrm>
            <a:off x="4283968" y="242088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>
            <a:hlinkClick r:id="rId4" action="ppaction://hlinksldjump"/>
          </p:cNvPr>
          <p:cNvSpPr/>
          <p:nvPr/>
        </p:nvSpPr>
        <p:spPr>
          <a:xfrm>
            <a:off x="4283968" y="342900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>
            <a:hlinkClick r:id="rId5" action="ppaction://hlinksldjump"/>
          </p:cNvPr>
          <p:cNvSpPr/>
          <p:nvPr/>
        </p:nvSpPr>
        <p:spPr>
          <a:xfrm>
            <a:off x="4355976" y="429309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>
            <a:hlinkClick r:id="rId6" action="ppaction://hlinksldjump"/>
          </p:cNvPr>
          <p:cNvSpPr/>
          <p:nvPr/>
        </p:nvSpPr>
        <p:spPr>
          <a:xfrm>
            <a:off x="4355976" y="515719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unm.fr/fr/sommaire/actu/2009-04/actu_CT_avril_09_Machinisme%20agricole_fichier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3"/>
            <a:ext cx="8136904" cy="5429094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Fauche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172400" y="63539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Fanage</a:t>
            </a:r>
            <a:endParaRPr lang="fr-FR" b="1" dirty="0">
              <a:solidFill>
                <a:srgbClr val="008A3E"/>
              </a:solidFill>
            </a:endParaRPr>
          </a:p>
        </p:txBody>
      </p:sp>
      <p:pic>
        <p:nvPicPr>
          <p:cNvPr id="156674" name="Picture 2" descr="http://www.fella-werke.de/media/images/Products/TH6606DN_1_765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29199"/>
          </a:xfrm>
          <a:prstGeom prst="rect">
            <a:avLst/>
          </a:prstGeom>
          <a:noFill/>
        </p:spPr>
      </p:pic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172400" y="63539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008A3E"/>
                </a:solidFill>
              </a:rPr>
              <a:t>Andainnage</a:t>
            </a:r>
            <a:endParaRPr lang="fr-FR" b="1" dirty="0" smtClean="0">
              <a:solidFill>
                <a:srgbClr val="008A3E"/>
              </a:solidFill>
            </a:endParaRPr>
          </a:p>
        </p:txBody>
      </p:sp>
      <p:pic>
        <p:nvPicPr>
          <p:cNvPr id="155650" name="Picture 2" descr="http://www.fella-werke.de/media/images/Products/TS671_4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114800"/>
          </a:xfrm>
          <a:prstGeom prst="rect">
            <a:avLst/>
          </a:prstGeom>
          <a:noFill/>
        </p:spPr>
      </p:pic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172400" y="63539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Pressage</a:t>
            </a:r>
          </a:p>
        </p:txBody>
      </p:sp>
      <p:pic>
        <p:nvPicPr>
          <p:cNvPr id="154626" name="Picture 2" descr="http://www.groupe-premium.com/wp-content/uploads/2011/11/presses-paille-john-dee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55" y="1700808"/>
            <a:ext cx="9197955" cy="3672408"/>
          </a:xfrm>
          <a:prstGeom prst="rect">
            <a:avLst/>
          </a:prstGeom>
          <a:noFill/>
        </p:spPr>
      </p:pic>
      <p:sp>
        <p:nvSpPr>
          <p:cNvPr id="4" name="Flèche droite 3">
            <a:hlinkClick r:id="rId3" action="ppaction://hlinksldjump"/>
          </p:cNvPr>
          <p:cNvSpPr/>
          <p:nvPr/>
        </p:nvSpPr>
        <p:spPr>
          <a:xfrm>
            <a:off x="8172400" y="63539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Transport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Flèche droite 2">
            <a:hlinkClick r:id="rId3" action="ppaction://hlinksldjump"/>
          </p:cNvPr>
          <p:cNvSpPr/>
          <p:nvPr/>
        </p:nvSpPr>
        <p:spPr>
          <a:xfrm>
            <a:off x="8172400" y="63539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Comment réussir sa récolte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Récolte des graminées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Réussir la fauche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Réussir le fanage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Limiter les pertes</a:t>
            </a:r>
          </a:p>
          <a:p>
            <a:pPr marL="514350" indent="-514350"/>
            <a:endParaRPr lang="fr-FR" dirty="0" smtClean="0"/>
          </a:p>
          <a:p>
            <a:pPr marL="514350" indent="-514350"/>
            <a:r>
              <a:rPr lang="fr-FR" dirty="0" smtClean="0"/>
              <a:t>Récolte des légumineuses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8A3E"/>
                </a:solidFill>
              </a:rPr>
              <a:t>Récolte des graminées</a:t>
            </a:r>
            <a:br>
              <a:rPr lang="fr-FR" dirty="0" smtClean="0">
                <a:solidFill>
                  <a:srgbClr val="008A3E"/>
                </a:solidFill>
              </a:rPr>
            </a:br>
            <a:endParaRPr lang="fr-FR" dirty="0">
              <a:solidFill>
                <a:srgbClr val="008A3E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Exploitation qui assure des repousses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Règle simple basée sur 4 critères</a:t>
            </a:r>
          </a:p>
          <a:p>
            <a:pPr lvl="1"/>
            <a:r>
              <a:rPr lang="fr-FR" dirty="0" smtClean="0"/>
              <a:t>Quand</a:t>
            </a:r>
          </a:p>
          <a:p>
            <a:pPr lvl="1"/>
            <a:r>
              <a:rPr lang="fr-FR" dirty="0" smtClean="0"/>
              <a:t>Comment</a:t>
            </a:r>
          </a:p>
          <a:p>
            <a:pPr lvl="1"/>
            <a:r>
              <a:rPr lang="fr-FR" dirty="0" smtClean="0"/>
              <a:t>A quel rythme</a:t>
            </a:r>
          </a:p>
          <a:p>
            <a:pPr lvl="1"/>
            <a:r>
              <a:rPr lang="fr-FR" dirty="0" smtClean="0"/>
              <a:t>Combien récolter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Réussir la fauche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Météo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bonne fenêtre.</a:t>
            </a:r>
          </a:p>
          <a:p>
            <a:r>
              <a:rPr lang="fr-FR" dirty="0" smtClean="0"/>
              <a:t>Préparer sa faucheuse pour début avril.</a:t>
            </a:r>
          </a:p>
          <a:p>
            <a:pPr lvl="1"/>
            <a:r>
              <a:rPr lang="fr-FR" dirty="0" smtClean="0"/>
              <a:t>hauteur de coupe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6-7 cm du sol.</a:t>
            </a:r>
          </a:p>
          <a:p>
            <a:pPr lvl="1"/>
            <a:r>
              <a:rPr lang="fr-FR" dirty="0" smtClean="0"/>
              <a:t>En dessous de 6 cm :</a:t>
            </a:r>
          </a:p>
          <a:p>
            <a:pPr lvl="2"/>
            <a:r>
              <a:rPr lang="fr-FR" dirty="0" smtClean="0"/>
              <a:t> risque de mélange avec de la terre et de contamination butyrique des ensilages ou enrubannages.</a:t>
            </a:r>
          </a:p>
          <a:p>
            <a:pPr lvl="2"/>
            <a:r>
              <a:rPr lang="fr-FR" dirty="0" smtClean="0"/>
              <a:t>redémarrage plus difficile </a:t>
            </a:r>
          </a:p>
          <a:p>
            <a:pPr lvl="2"/>
            <a:r>
              <a:rPr lang="fr-FR" dirty="0" smtClean="0"/>
              <a:t>Pérennité diminuée.</a:t>
            </a:r>
          </a:p>
          <a:p>
            <a:pPr lvl="1"/>
            <a:r>
              <a:rPr lang="fr-FR" dirty="0" smtClean="0"/>
              <a:t>Au-dessus de 6-7 cm, on augmente les pertes.</a:t>
            </a:r>
          </a:p>
          <a:p>
            <a:pPr lvl="2"/>
            <a:r>
              <a:rPr lang="fr-FR" dirty="0" smtClean="0"/>
              <a:t>1 cm = 170 -230 kg MS/ha (graminées) et 60 kg MS/ha (légumineuses)</a:t>
            </a:r>
          </a:p>
        </p:txBody>
      </p:sp>
      <p:sp>
        <p:nvSpPr>
          <p:cNvPr id="4" name="Flèche droite 3">
            <a:hlinkClick r:id="rId2" action="ppaction://hlinksldjump"/>
          </p:cNvPr>
          <p:cNvSpPr/>
          <p:nvPr/>
        </p:nvSpPr>
        <p:spPr>
          <a:xfrm>
            <a:off x="5580112" y="162880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8460432" y="630932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fr-FR" dirty="0" smtClean="0">
                <a:solidFill>
                  <a:srgbClr val="008A3E"/>
                </a:solidFill>
              </a:rPr>
              <a:t>Evaluation du temps de séchage</a:t>
            </a:r>
            <a:endParaRPr lang="fr-FR" dirty="0">
              <a:solidFill>
                <a:srgbClr val="008A3E"/>
              </a:solidFill>
            </a:endParaRPr>
          </a:p>
        </p:txBody>
      </p:sp>
      <p:pic>
        <p:nvPicPr>
          <p:cNvPr id="165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669965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363" y="908720"/>
            <a:ext cx="57336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>
            <a:hlinkClick r:id="rId4" action="ppaction://hlinksldjump"/>
          </p:cNvPr>
          <p:cNvSpPr/>
          <p:nvPr/>
        </p:nvSpPr>
        <p:spPr>
          <a:xfrm>
            <a:off x="8316416" y="573325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Réussir le fanage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fanage énergique dans les 2 heures qui suivent la fauche.</a:t>
            </a:r>
          </a:p>
          <a:p>
            <a:pPr lvl="1"/>
            <a:r>
              <a:rPr lang="fr-FR" dirty="0" smtClean="0"/>
              <a:t>Si beau temps, possible de refaire un 2ème fanage en milieu d’après-midi le jour même de la fauche.</a:t>
            </a:r>
          </a:p>
          <a:p>
            <a:pPr lvl="1"/>
            <a:r>
              <a:rPr lang="fr-FR" dirty="0" smtClean="0"/>
              <a:t>Par la suite,  faner à chaque fois qu’il y a une ≠ nette d’humidité entre le dessus et le dessous de la couche de fourrage.</a:t>
            </a:r>
          </a:p>
          <a:p>
            <a:pPr lvl="1"/>
            <a:r>
              <a:rPr lang="fr-FR" dirty="0" smtClean="0"/>
              <a:t>Le fanage doit être doux, dès que l’humidité des feuilles est inférieure à 40 %, c’est-à-dire lorsqu’elles sont cassantes (60% MS).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86673"/>
            <a:ext cx="7416824" cy="5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8244408" y="623731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Limiter les pertes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Chaque  opérations (fauche, fanage, ramassage, pressage) = </a:t>
            </a:r>
            <a:r>
              <a:rPr lang="fr-FR" b="1" dirty="0" smtClean="0"/>
              <a:t>pertes </a:t>
            </a:r>
            <a:r>
              <a:rPr lang="fr-FR" dirty="0" smtClean="0"/>
              <a:t>(parties  + fragiles et + sèches  tombent au sol).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Le + </a:t>
            </a:r>
            <a:r>
              <a:rPr lang="fr-FR" dirty="0" smtClean="0"/>
              <a:t>souvent les feuilles, or riches en N et + digestibles que les tiges</a:t>
            </a:r>
          </a:p>
          <a:p>
            <a:pPr>
              <a:buFont typeface="Wingdings"/>
              <a:buChar char="è"/>
            </a:pPr>
            <a:r>
              <a:rPr lang="fr-FR" dirty="0" smtClean="0"/>
              <a:t> Baisse de  la valeur alimentaire du fourrage </a:t>
            </a:r>
          </a:p>
          <a:p>
            <a:r>
              <a:rPr lang="fr-FR" dirty="0" smtClean="0"/>
              <a:t>En pratique :</a:t>
            </a:r>
          </a:p>
          <a:p>
            <a:pPr lvl="1"/>
            <a:r>
              <a:rPr lang="fr-FR" dirty="0" smtClean="0"/>
              <a:t>Eviter de trop brasser un fourrage déjà sec</a:t>
            </a:r>
          </a:p>
          <a:p>
            <a:pPr lvl="1"/>
            <a:r>
              <a:rPr lang="fr-FR" dirty="0" smtClean="0"/>
              <a:t>Privilégier interventions tôt le matin, dès la disparition de la rosée.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70029" cy="54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8A3E"/>
                </a:solidFill>
              </a:rPr>
              <a:t>Récolte des légumineuses</a:t>
            </a:r>
            <a:br>
              <a:rPr lang="fr-FR" dirty="0" smtClean="0">
                <a:solidFill>
                  <a:srgbClr val="008A3E"/>
                </a:solidFill>
              </a:rPr>
            </a:br>
            <a:endParaRPr lang="fr-FR" dirty="0">
              <a:solidFill>
                <a:srgbClr val="008A3E"/>
              </a:solidFill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04312" cy="447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Comment réussir sa conservation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Taux de MS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Température avant stockage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Taux de MS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Presser si MS &gt; 80 %.</a:t>
            </a:r>
          </a:p>
          <a:p>
            <a:r>
              <a:rPr lang="fr-FR" dirty="0" smtClean="0"/>
              <a:t>En pratique :</a:t>
            </a:r>
          </a:p>
          <a:p>
            <a:pPr lvl="1"/>
            <a:r>
              <a:rPr lang="fr-FR" dirty="0" smtClean="0"/>
              <a:t>Apprécier la teneur en matière sèche au champ :</a:t>
            </a:r>
          </a:p>
          <a:p>
            <a:pPr lvl="2"/>
            <a:r>
              <a:rPr lang="fr-FR" dirty="0" smtClean="0"/>
              <a:t> estimation sensorielle</a:t>
            </a:r>
          </a:p>
          <a:p>
            <a:pPr lvl="2">
              <a:buNone/>
            </a:pPr>
            <a:endParaRPr lang="fr-FR" dirty="0" smtClean="0"/>
          </a:p>
          <a:p>
            <a:pPr lvl="2"/>
            <a:r>
              <a:rPr lang="fr-FR" dirty="0" smtClean="0"/>
              <a:t>Mesure à l’aide d’une sonde d’humidité</a:t>
            </a:r>
          </a:p>
        </p:txBody>
      </p:sp>
      <p:sp>
        <p:nvSpPr>
          <p:cNvPr id="4" name="Flèche droite 3">
            <a:hlinkClick r:id="rId2" action="ppaction://hlinksldjump"/>
          </p:cNvPr>
          <p:cNvSpPr/>
          <p:nvPr/>
        </p:nvSpPr>
        <p:spPr>
          <a:xfrm>
            <a:off x="6732240" y="3212976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082" name="Picture 2" descr="http://www.web-agri.fr/ulf/TNM_Biblio/fiche_80123/Fiches_2352012_4255_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42672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Température du foin avant stockage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Température foin avant stockage &lt; à 45°C.</a:t>
            </a:r>
          </a:p>
          <a:p>
            <a:r>
              <a:rPr lang="fr-FR" dirty="0" smtClean="0"/>
              <a:t>En pratique, laisser les bottes avant stockage</a:t>
            </a:r>
          </a:p>
          <a:p>
            <a:pPr lvl="2"/>
            <a:r>
              <a:rPr lang="fr-FR" dirty="0" smtClean="0"/>
              <a:t>1 ou 2 jours,  si séchage au sol par beau temps</a:t>
            </a:r>
          </a:p>
          <a:p>
            <a:pPr lvl="2"/>
            <a:r>
              <a:rPr lang="fr-FR" dirty="0" smtClean="0"/>
              <a:t>jusqu’à  une semaine, si le séchage au sol a traîné</a:t>
            </a:r>
          </a:p>
          <a:p>
            <a:r>
              <a:rPr lang="fr-FR" dirty="0" smtClean="0"/>
              <a:t>Surveiller le foin stocké pour repérer des risques d’échauffement</a:t>
            </a:r>
          </a:p>
          <a:p>
            <a:pPr lvl="1"/>
            <a:r>
              <a:rPr lang="fr-FR" dirty="0" smtClean="0"/>
              <a:t>En pratique :</a:t>
            </a:r>
          </a:p>
          <a:p>
            <a:pPr lvl="2"/>
            <a:r>
              <a:rPr lang="fr-FR" dirty="0" smtClean="0"/>
              <a:t>Regarder la couleur et surveiller l’odeur du foin.</a:t>
            </a:r>
          </a:p>
          <a:p>
            <a:pPr lvl="2"/>
            <a:r>
              <a:rPr lang="fr-FR" dirty="0" smtClean="0"/>
              <a:t>Possibilité d’utiliser une sonde de température</a:t>
            </a:r>
          </a:p>
          <a:p>
            <a:pPr lvl="2"/>
            <a:r>
              <a:rPr lang="fr-FR" dirty="0" smtClean="0"/>
              <a:t>Possibilité d’utiliser des conservateurs</a:t>
            </a:r>
          </a:p>
          <a:p>
            <a:pPr lvl="3"/>
            <a:r>
              <a:rPr lang="fr-FR" dirty="0" smtClean="0"/>
              <a:t>Inhibe la croissance des moisissures, levures et bactéries.</a:t>
            </a:r>
          </a:p>
          <a:p>
            <a:pPr lvl="3"/>
            <a:r>
              <a:rPr lang="fr-FR" dirty="0" smtClean="0"/>
              <a:t>Améliore l’appétence et la valeur alimentaire des foins.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Quand récolter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courbe de la production montre 2 phases de croissance active:</a:t>
            </a:r>
          </a:p>
          <a:p>
            <a:pPr lvl="1"/>
            <a:r>
              <a:rPr lang="fr-FR" dirty="0" smtClean="0"/>
              <a:t>Au printemps </a:t>
            </a:r>
          </a:p>
          <a:p>
            <a:pPr lvl="1"/>
            <a:r>
              <a:rPr lang="fr-FR" dirty="0" smtClean="0"/>
              <a:t>En fin d’été</a:t>
            </a:r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 Il convient d’optimiser leurs exploitations</a:t>
            </a:r>
          </a:p>
          <a:p>
            <a:r>
              <a:rPr lang="fr-FR" dirty="0" smtClean="0">
                <a:sym typeface="Wingdings" pitchFamily="2" charset="2"/>
              </a:rPr>
              <a:t>La fertilisation et l’irrigation améliorer la production durant l’été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4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Ecueils à éviter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Pâturage </a:t>
            </a:r>
          </a:p>
          <a:p>
            <a:pPr lvl="1"/>
            <a:r>
              <a:rPr lang="fr-FR" dirty="0" smtClean="0"/>
              <a:t>trop précoce sur sol humide </a:t>
            </a:r>
            <a:r>
              <a:rPr lang="fr-FR" dirty="0" smtClean="0">
                <a:sym typeface="Wingdings" pitchFamily="2" charset="2"/>
              </a:rPr>
              <a:t> compactage  limite enracinement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d’été de plantes en arrêt végétatif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avant que les plantes aient reconstitué  leurs réserves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Trop ras &lt; 6-7cm</a:t>
            </a:r>
          </a:p>
          <a:p>
            <a:r>
              <a:rPr lang="fr-FR" dirty="0" smtClean="0">
                <a:sym typeface="Wingdings" pitchFamily="2" charset="2"/>
              </a:rPr>
              <a:t>Fauche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Trop rase &lt; 6-7cm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quel stade récolter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Pâture d’herbe feuillue, non épiée = </a:t>
            </a:r>
          </a:p>
          <a:p>
            <a:pPr lvl="1"/>
            <a:r>
              <a:rPr lang="fr-FR" dirty="0" smtClean="0"/>
              <a:t>herbe appétible, digestible, riche en sucres et matière azotées</a:t>
            </a:r>
          </a:p>
          <a:p>
            <a:pPr lvl="1"/>
            <a:r>
              <a:rPr lang="fr-FR" dirty="0" smtClean="0"/>
              <a:t>Prolonge période végétative</a:t>
            </a:r>
          </a:p>
          <a:p>
            <a:r>
              <a:rPr lang="fr-FR" dirty="0" smtClean="0"/>
              <a:t>Fauche : début épiaison des graminées et début floraison des légumineuses</a:t>
            </a:r>
          </a:p>
          <a:p>
            <a:pPr lvl="1">
              <a:buFont typeface="Wingdings"/>
              <a:buChar char="è"/>
            </a:pPr>
            <a:r>
              <a:rPr lang="fr-FR" dirty="0" smtClean="0"/>
              <a:t>Meilleur compromis MS/UF</a:t>
            </a:r>
          </a:p>
          <a:p>
            <a:pPr lvl="1">
              <a:buFont typeface="Wingdings"/>
              <a:buChar char="è"/>
            </a:pPr>
            <a:r>
              <a:rPr lang="fr-FR" dirty="0" smtClean="0"/>
              <a:t> la date de fauche permet d’adapter le rapport tige/feuille </a:t>
            </a:r>
            <a:r>
              <a:rPr lang="fr-FR" dirty="0" smtClean="0">
                <a:sym typeface="Wingdings" pitchFamily="2" charset="2"/>
              </a:rPr>
              <a:t> fibres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8A3E"/>
                </a:solidFill>
              </a:rPr>
              <a:t>Exploitation, Rendement et qualité alimentaire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5234" name="Picture 2" descr="http://www.gnis-pedagogie.org/photos/rendement-et-valeur-alimen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619625" cy="3743325"/>
          </a:xfrm>
          <a:prstGeom prst="rect">
            <a:avLst/>
          </a:prstGeom>
          <a:noFill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124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quel stade récolter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Graminées : Cinq stades à connaître et être capable de déterminer</a:t>
            </a:r>
          </a:p>
          <a:p>
            <a:pPr lvl="1"/>
            <a:r>
              <a:rPr lang="fr-FR" dirty="0" smtClean="0"/>
              <a:t>« départ en végétation », </a:t>
            </a:r>
          </a:p>
          <a:p>
            <a:pPr lvl="1"/>
            <a:r>
              <a:rPr lang="fr-FR" dirty="0" smtClean="0"/>
              <a:t>épi  1 cm </a:t>
            </a:r>
          </a:p>
          <a:p>
            <a:pPr lvl="1"/>
            <a:r>
              <a:rPr lang="fr-FR" dirty="0" smtClean="0"/>
              <a:t>« épi à 10 cm », </a:t>
            </a:r>
          </a:p>
          <a:p>
            <a:pPr lvl="1"/>
            <a:r>
              <a:rPr lang="fr-FR" dirty="0" smtClean="0"/>
              <a:t>« début d'épiaison », </a:t>
            </a:r>
          </a:p>
          <a:p>
            <a:pPr lvl="1"/>
            <a:r>
              <a:rPr lang="fr-FR" dirty="0" smtClean="0"/>
              <a:t>« épiaison ». </a:t>
            </a:r>
          </a:p>
          <a:p>
            <a:pPr lvl="1"/>
            <a:r>
              <a:rPr lang="fr-FR" dirty="0" smtClean="0"/>
              <a:t>« floraison »</a:t>
            </a:r>
          </a:p>
          <a:p>
            <a:endParaRPr lang="fr-FR" dirty="0"/>
          </a:p>
        </p:txBody>
      </p:sp>
      <p:sp>
        <p:nvSpPr>
          <p:cNvPr id="4" name="Flèche droite 3">
            <a:hlinkClick r:id="rId2" action="ppaction://hlinksldjump"/>
          </p:cNvPr>
          <p:cNvSpPr/>
          <p:nvPr/>
        </p:nvSpPr>
        <p:spPr>
          <a:xfrm>
            <a:off x="5868144" y="256490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5508104" y="321297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droite 5">
            <a:hlinkClick r:id="rId4" action="ppaction://hlinksldjump"/>
          </p:cNvPr>
          <p:cNvSpPr/>
          <p:nvPr/>
        </p:nvSpPr>
        <p:spPr>
          <a:xfrm>
            <a:off x="5868144" y="371703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>
            <a:hlinkClick r:id="rId5" action="ppaction://hlinksldjump"/>
          </p:cNvPr>
          <p:cNvSpPr/>
          <p:nvPr/>
        </p:nvSpPr>
        <p:spPr>
          <a:xfrm>
            <a:off x="5508104" y="422108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7">
            <a:hlinkClick r:id="rId6" action="ppaction://hlinksldjump"/>
          </p:cNvPr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>
            <a:hlinkClick r:id="rId7" action="ppaction://hlinksldjump"/>
          </p:cNvPr>
          <p:cNvSpPr/>
          <p:nvPr/>
        </p:nvSpPr>
        <p:spPr>
          <a:xfrm>
            <a:off x="5508104" y="537321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211960" cy="17281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Départ en végétation</a:t>
            </a:r>
            <a:endParaRPr lang="fr-FR" b="1" dirty="0">
              <a:solidFill>
                <a:srgbClr val="008A3E"/>
              </a:solidFill>
            </a:endParaRPr>
          </a:p>
        </p:txBody>
      </p:sp>
      <p:pic>
        <p:nvPicPr>
          <p:cNvPr id="1026" name="Picture 2" descr="C:\Users\GRPF\Desktop\equiloisir\DSC05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595"/>
            <a:ext cx="4424081" cy="6659405"/>
          </a:xfrm>
          <a:prstGeom prst="rect">
            <a:avLst/>
          </a:prstGeom>
          <a:noFill/>
        </p:spPr>
      </p:pic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8100392" y="602128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15974</TotalTime>
  <Words>968</Words>
  <Application>Microsoft Office PowerPoint</Application>
  <PresentationFormat>Affichage à l'écran (4:3)</PresentationFormat>
  <Paragraphs>158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EXPLOITATION DES PRAIRIES DE LA FAUCHE AU STOCKAGE</vt:lpstr>
      <vt:lpstr>Exploitation des prairies par le pâturage et la fauche</vt:lpstr>
      <vt:lpstr>Exploitation qui assure des repousses</vt:lpstr>
      <vt:lpstr>Quand récolter </vt:lpstr>
      <vt:lpstr>Ecueils à éviter</vt:lpstr>
      <vt:lpstr>A quel stade récolter</vt:lpstr>
      <vt:lpstr>Exploitation, Rendement et qualité alimentaire </vt:lpstr>
      <vt:lpstr>A quel stade récolter</vt:lpstr>
      <vt:lpstr>Départ en végétation</vt:lpstr>
      <vt:lpstr>Epi 1 cm</vt:lpstr>
      <vt:lpstr>Epi 10 cm</vt:lpstr>
      <vt:lpstr>Diapositive 12</vt:lpstr>
      <vt:lpstr>Epiaison</vt:lpstr>
      <vt:lpstr>Floraison</vt:lpstr>
      <vt:lpstr>Stade développement légumineuses</vt:lpstr>
      <vt:lpstr>A quel rythme</vt:lpstr>
      <vt:lpstr>A quelle hauteur</vt:lpstr>
      <vt:lpstr>A quel moment de la journée</vt:lpstr>
      <vt:lpstr>Méthode de récolte et conservation des fourrages</vt:lpstr>
      <vt:lpstr>Diapositive 20</vt:lpstr>
      <vt:lpstr>Le foin</vt:lpstr>
      <vt:lpstr>Cycle pour produire du foin</vt:lpstr>
      <vt:lpstr>Fauche</vt:lpstr>
      <vt:lpstr>Fanage</vt:lpstr>
      <vt:lpstr>Andainnage</vt:lpstr>
      <vt:lpstr>Pressage</vt:lpstr>
      <vt:lpstr>Transport </vt:lpstr>
      <vt:lpstr>Comment réussir sa récolte</vt:lpstr>
      <vt:lpstr>Récolte des graminées </vt:lpstr>
      <vt:lpstr>Réussir la fauche</vt:lpstr>
      <vt:lpstr>Evaluation du temps de séchage</vt:lpstr>
      <vt:lpstr>Réussir le fanage </vt:lpstr>
      <vt:lpstr>Diapositive 33</vt:lpstr>
      <vt:lpstr>Limiter les pertes</vt:lpstr>
      <vt:lpstr>Diapositive 35</vt:lpstr>
      <vt:lpstr>Récolte des légumineuses </vt:lpstr>
      <vt:lpstr>Comment réussir sa conservation</vt:lpstr>
      <vt:lpstr>Taux de MS</vt:lpstr>
      <vt:lpstr>Température du foin avant stockage</vt:lpstr>
      <vt:lpstr>Diapositive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GRPF de Corse</dc:title>
  <dc:creator>GRPF</dc:creator>
  <cp:lastModifiedBy>GRPF</cp:lastModifiedBy>
  <cp:revision>291</cp:revision>
  <dcterms:created xsi:type="dcterms:W3CDTF">2014-03-25T02:44:57Z</dcterms:created>
  <dcterms:modified xsi:type="dcterms:W3CDTF">2015-03-25T17:02:16Z</dcterms:modified>
</cp:coreProperties>
</file>