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513" r:id="rId2"/>
    <p:sldId id="514" r:id="rId3"/>
    <p:sldId id="515" r:id="rId4"/>
    <p:sldId id="516" r:id="rId5"/>
    <p:sldId id="517" r:id="rId6"/>
    <p:sldId id="518" r:id="rId7"/>
    <p:sldId id="519" r:id="rId8"/>
    <p:sldId id="520" r:id="rId9"/>
    <p:sldId id="521" r:id="rId10"/>
    <p:sldId id="522" r:id="rId11"/>
    <p:sldId id="523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A3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6" autoAdjust="0"/>
    <p:restoredTop sz="86483" autoAdjust="0"/>
  </p:normalViewPr>
  <p:slideViewPr>
    <p:cSldViewPr>
      <p:cViewPr varScale="1">
        <p:scale>
          <a:sx n="67" d="100"/>
          <a:sy n="67" d="100"/>
        </p:scale>
        <p:origin x="-139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46F1E-FBFB-4BEF-B349-3E5849268204}" type="datetimeFigureOut">
              <a:rPr lang="fr-FR" smtClean="0"/>
              <a:pPr/>
              <a:t>25/03/2015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88406-9853-4026-AA24-DF170E00AF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788406-9853-4026-AA24-DF170E00AF5A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3863-513D-4684-8072-B85570CE0AE4}" type="datetimeFigureOut">
              <a:rPr lang="fr-FR" smtClean="0"/>
              <a:pPr/>
              <a:t>25/03/2015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3C97-C9A2-4A33-9551-8562639628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3863-513D-4684-8072-B85570CE0AE4}" type="datetimeFigureOut">
              <a:rPr lang="fr-FR" smtClean="0"/>
              <a:pPr/>
              <a:t>25/03/2015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3C97-C9A2-4A33-9551-8562639628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3863-513D-4684-8072-B85570CE0AE4}" type="datetimeFigureOut">
              <a:rPr lang="fr-FR" smtClean="0"/>
              <a:pPr/>
              <a:t>25/03/2015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3C97-C9A2-4A33-9551-8562639628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3863-513D-4684-8072-B85570CE0AE4}" type="datetimeFigureOut">
              <a:rPr lang="fr-FR" smtClean="0"/>
              <a:pPr/>
              <a:t>25/03/2015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3C97-C9A2-4A33-9551-8562639628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3863-513D-4684-8072-B85570CE0AE4}" type="datetimeFigureOut">
              <a:rPr lang="fr-FR" smtClean="0"/>
              <a:pPr/>
              <a:t>25/03/2015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3C97-C9A2-4A33-9551-8562639628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3863-513D-4684-8072-B85570CE0AE4}" type="datetimeFigureOut">
              <a:rPr lang="fr-FR" smtClean="0"/>
              <a:pPr/>
              <a:t>25/03/2015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3C97-C9A2-4A33-9551-8562639628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3863-513D-4684-8072-B85570CE0AE4}" type="datetimeFigureOut">
              <a:rPr lang="fr-FR" smtClean="0"/>
              <a:pPr/>
              <a:t>25/03/2015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3C97-C9A2-4A33-9551-8562639628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3863-513D-4684-8072-B85570CE0AE4}" type="datetimeFigureOut">
              <a:rPr lang="fr-FR" smtClean="0"/>
              <a:pPr/>
              <a:t>25/03/2015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3C97-C9A2-4A33-9551-8562639628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3863-513D-4684-8072-B85570CE0AE4}" type="datetimeFigureOut">
              <a:rPr lang="fr-FR" smtClean="0"/>
              <a:pPr/>
              <a:t>25/03/2015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3C97-C9A2-4A33-9551-8562639628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3863-513D-4684-8072-B85570CE0AE4}" type="datetimeFigureOut">
              <a:rPr lang="fr-FR" smtClean="0"/>
              <a:pPr/>
              <a:t>25/03/2015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3C97-C9A2-4A33-9551-8562639628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3863-513D-4684-8072-B85570CE0AE4}" type="datetimeFigureOut">
              <a:rPr lang="fr-FR" smtClean="0"/>
              <a:pPr/>
              <a:t>25/03/2015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3C97-C9A2-4A33-9551-8562639628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0000" contrast="-80000"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A3863-513D-4684-8072-B85570CE0AE4}" type="datetimeFigureOut">
              <a:rPr lang="fr-FR" smtClean="0"/>
              <a:pPr/>
              <a:t>25/03/2015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13C97-C9A2-4A33-9551-8562639628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sz="6600" b="1" dirty="0" smtClean="0">
                <a:solidFill>
                  <a:srgbClr val="008A3E"/>
                </a:solidFill>
              </a:rPr>
              <a:t>COMPARAISON FOIN DE CRAU FOIN DE CORSE</a:t>
            </a:r>
            <a:endParaRPr lang="fr-FR" sz="6600" b="1" dirty="0">
              <a:solidFill>
                <a:srgbClr val="008A3E"/>
              </a:solidFill>
            </a:endParaRPr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67544" y="548680"/>
          <a:ext cx="8348415" cy="5976661"/>
        </p:xfrm>
        <a:graphic>
          <a:graphicData uri="http://schemas.openxmlformats.org/drawingml/2006/table">
            <a:tbl>
              <a:tblPr/>
              <a:tblGrid>
                <a:gridCol w="1715969"/>
                <a:gridCol w="1290201"/>
                <a:gridCol w="864435"/>
                <a:gridCol w="613255"/>
                <a:gridCol w="1172702"/>
                <a:gridCol w="1034737"/>
                <a:gridCol w="608020"/>
                <a:gridCol w="524548"/>
                <a:gridCol w="524548"/>
              </a:tblGrid>
              <a:tr h="193394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Type prairie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Unité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RGH/ DACT/ LUZ/TB (30/30/30/10)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RGH BROME T.BLANC (70/20/10)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FETU QUE </a:t>
                      </a:r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TV (85/15) 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Foin de Crau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77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N° coupe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1/enrub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3871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MS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 brut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71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MM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g/kg MS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71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MAT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g/kg MS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3871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CB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g/kg MS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3871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DCS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71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NDF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g/kg MS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541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71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dMo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65557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UFC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UFC/kg MS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0,68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0,65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0,69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0,66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0,60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0,57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0,62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3871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MADC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g/kg MS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964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MS/UFC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0,88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1,40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1,16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1,35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1,42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1,49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1,37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fr-FR" dirty="0" smtClean="0"/>
              <a:t>Conclusion	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Produire de l’herbe et des fourrages de qualité demande du travail</a:t>
            </a:r>
          </a:p>
          <a:p>
            <a:r>
              <a:rPr lang="fr-FR" dirty="0" smtClean="0"/>
              <a:t>La gestion des prairies nécessite un champ de compétence large (agronomie (sol et culture), zoologie, météorologie)</a:t>
            </a:r>
          </a:p>
          <a:p>
            <a:r>
              <a:rPr lang="fr-FR" dirty="0" smtClean="0"/>
              <a:t>3-4 leviers permettent de produire du fourrage de qualité</a:t>
            </a:r>
          </a:p>
          <a:p>
            <a:r>
              <a:rPr lang="fr-FR" dirty="0" smtClean="0"/>
              <a:t>Investissement lourd au départ mais possibilité de mutualiser</a:t>
            </a:r>
          </a:p>
          <a:p>
            <a:pPr>
              <a:buNone/>
            </a:pPr>
            <a:r>
              <a:rPr lang="fr-FR" dirty="0" smtClean="0">
                <a:sym typeface="Wingdings" pitchFamily="2" charset="2"/>
              </a:rPr>
              <a:t>   « herbe » = aliment le plus rentable pour les  éleveurs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fr-FR" dirty="0" smtClean="0"/>
              <a:t>Foin de Crau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>
            <a:normAutofit fontScale="85000" lnSpcReduction="10000"/>
          </a:bodyPr>
          <a:lstStyle/>
          <a:p>
            <a:r>
              <a:rPr lang="fr-FR" dirty="0" smtClean="0"/>
              <a:t>produit dans les Bouches-du Rhône</a:t>
            </a:r>
          </a:p>
          <a:p>
            <a:r>
              <a:rPr lang="fr-FR" dirty="0" smtClean="0"/>
              <a:t>prairies naturelles irriguées par gravité et composées, selon les coupes:</a:t>
            </a:r>
          </a:p>
          <a:p>
            <a:pPr lvl="1"/>
            <a:r>
              <a:rPr lang="fr-FR" dirty="0" smtClean="0"/>
              <a:t>30 à 50% de graminées,</a:t>
            </a:r>
          </a:p>
          <a:p>
            <a:pPr lvl="1"/>
            <a:r>
              <a:rPr lang="fr-FR" dirty="0" smtClean="0"/>
              <a:t>25 à 35% de légumineuses </a:t>
            </a:r>
          </a:p>
          <a:p>
            <a:pPr lvl="1"/>
            <a:r>
              <a:rPr lang="fr-FR" dirty="0" smtClean="0"/>
              <a:t>25 à 35% d’espèces diverses.</a:t>
            </a:r>
          </a:p>
          <a:p>
            <a:r>
              <a:rPr lang="fr-FR" dirty="0" smtClean="0"/>
              <a:t>Valeurs énergétiques et azotées = celles des bons d’autres régions. </a:t>
            </a:r>
          </a:p>
          <a:p>
            <a:r>
              <a:rPr lang="fr-FR" dirty="0" smtClean="0"/>
              <a:t>Teneur élevée en minéraux, en calcium surtout, en raison de la proportion importante de légumineuses et de plantes condimentaires (carottes sauvages, plantains lancéolés et pissenlits)</a:t>
            </a:r>
          </a:p>
          <a:p>
            <a:r>
              <a:rPr lang="fr-FR" dirty="0" smtClean="0"/>
              <a:t>CB faible et </a:t>
            </a:r>
            <a:r>
              <a:rPr lang="fr-FR" dirty="0" err="1" smtClean="0"/>
              <a:t>dMo</a:t>
            </a:r>
            <a:r>
              <a:rPr lang="fr-FR" dirty="0" smtClean="0"/>
              <a:t> élevée</a:t>
            </a:r>
          </a:p>
          <a:p>
            <a:r>
              <a:rPr lang="fr-FR" dirty="0" smtClean="0"/>
              <a:t>richesse en sodium  </a:t>
            </a:r>
            <a:r>
              <a:rPr lang="fr-FR" dirty="0" smtClean="0">
                <a:sym typeface="Wingdings" pitchFamily="2" charset="2"/>
              </a:rPr>
              <a:t> </a:t>
            </a:r>
            <a:r>
              <a:rPr lang="fr-FR" dirty="0" smtClean="0"/>
              <a:t>appétence.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706090"/>
          </a:xfrm>
        </p:spPr>
        <p:txBody>
          <a:bodyPr>
            <a:noAutofit/>
          </a:bodyPr>
          <a:lstStyle/>
          <a:p>
            <a:r>
              <a:rPr lang="fr-FR" b="1" dirty="0" smtClean="0">
                <a:solidFill>
                  <a:srgbClr val="008A3E"/>
                </a:solidFill>
              </a:rPr>
              <a:t>Comparaison foin de Crau / foin corse</a:t>
            </a:r>
            <a:endParaRPr lang="fr-FR" b="1" dirty="0">
              <a:solidFill>
                <a:srgbClr val="008A3E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576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052736"/>
            <a:ext cx="8598321" cy="5460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fr-FR" dirty="0" smtClean="0"/>
              <a:t>Foin de Corse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prairies Temporaires irriguées par aspersion.</a:t>
            </a:r>
          </a:p>
          <a:p>
            <a:r>
              <a:rPr lang="fr-FR" dirty="0" smtClean="0"/>
              <a:t>Si vous avez des besoins particuliers, les producteurs du GRPF sont capable de produire du foin pur ou des mélanges avec de  :</a:t>
            </a:r>
          </a:p>
          <a:p>
            <a:pPr lvl="1"/>
            <a:r>
              <a:rPr lang="fr-FR" dirty="0" smtClean="0"/>
              <a:t>0 à 100 % de graminées, </a:t>
            </a:r>
          </a:p>
          <a:p>
            <a:pPr lvl="1"/>
            <a:r>
              <a:rPr lang="fr-FR" dirty="0" smtClean="0"/>
              <a:t>0 à 100 % de légumineuses </a:t>
            </a:r>
          </a:p>
          <a:p>
            <a:pPr lvl="1"/>
            <a:r>
              <a:rPr lang="fr-FR" dirty="0" smtClean="0"/>
              <a:t>espèces diverses.</a:t>
            </a:r>
          </a:p>
          <a:p>
            <a:r>
              <a:rPr lang="fr-FR" dirty="0" smtClean="0"/>
              <a:t>Valeurs énergétiques et azotées équivalente au foin de Crau</a:t>
            </a:r>
          </a:p>
          <a:p>
            <a:r>
              <a:rPr lang="fr-FR" dirty="0" smtClean="0"/>
              <a:t>Teneur élevée en minéraux, en calcium surtout, en raison de la proportion importante de légumineuses</a:t>
            </a:r>
          </a:p>
          <a:p>
            <a:r>
              <a:rPr lang="fr-FR" dirty="0" smtClean="0"/>
              <a:t>CB faible et </a:t>
            </a:r>
            <a:r>
              <a:rPr lang="fr-FR" dirty="0" err="1" smtClean="0"/>
              <a:t>dMo</a:t>
            </a:r>
            <a:r>
              <a:rPr lang="fr-FR" dirty="0" smtClean="0"/>
              <a:t> élevée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83568" y="3645024"/>
            <a:ext cx="7772400" cy="1362075"/>
          </a:xfrm>
        </p:spPr>
        <p:txBody>
          <a:bodyPr/>
          <a:lstStyle/>
          <a:p>
            <a:r>
              <a:rPr lang="fr-FR" dirty="0" smtClean="0">
                <a:solidFill>
                  <a:srgbClr val="008A3E"/>
                </a:solidFill>
              </a:rPr>
              <a:t>Comparatif des valeurs alimentaire Corse / Crau</a:t>
            </a:r>
            <a:endParaRPr lang="fr-FR" dirty="0">
              <a:solidFill>
                <a:srgbClr val="008A3E"/>
              </a:solidFill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827584" y="4941168"/>
            <a:ext cx="7772400" cy="924123"/>
          </a:xfrm>
        </p:spPr>
        <p:txBody>
          <a:bodyPr>
            <a:normAutofit fontScale="92500"/>
          </a:bodyPr>
          <a:lstStyle/>
          <a:p>
            <a:r>
              <a:rPr lang="fr-FR" sz="3600" b="1" dirty="0" smtClean="0">
                <a:solidFill>
                  <a:srgbClr val="92D050"/>
                </a:solidFill>
              </a:rPr>
              <a:t>Prairies mono spécifiques et associations</a:t>
            </a:r>
            <a:endParaRPr lang="fr-FR" sz="36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82352"/>
          </a:xfrm>
        </p:spPr>
        <p:txBody>
          <a:bodyPr>
            <a:noAutofit/>
          </a:bodyPr>
          <a:lstStyle/>
          <a:p>
            <a:r>
              <a:rPr lang="fr-FR" sz="3600" b="1" dirty="0" err="1" smtClean="0">
                <a:solidFill>
                  <a:srgbClr val="008A3E"/>
                </a:solidFill>
              </a:rPr>
              <a:t>Festulolium</a:t>
            </a:r>
            <a:r>
              <a:rPr lang="fr-FR" sz="3600" b="1" dirty="0" smtClean="0">
                <a:solidFill>
                  <a:srgbClr val="008A3E"/>
                </a:solidFill>
              </a:rPr>
              <a:t> pur, Dactyle +ou -  TB</a:t>
            </a:r>
            <a:endParaRPr lang="fr-FR" sz="3600" b="1" dirty="0">
              <a:solidFill>
                <a:srgbClr val="008A3E"/>
              </a:solidFill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251519" y="1025356"/>
          <a:ext cx="8892481" cy="5832644"/>
        </p:xfrm>
        <a:graphic>
          <a:graphicData uri="http://schemas.openxmlformats.org/drawingml/2006/table">
            <a:tbl>
              <a:tblPr/>
              <a:tblGrid>
                <a:gridCol w="1329247"/>
                <a:gridCol w="1682590"/>
                <a:gridCol w="593112"/>
                <a:gridCol w="593112"/>
                <a:gridCol w="593112"/>
                <a:gridCol w="593112"/>
                <a:gridCol w="593112"/>
                <a:gridCol w="593112"/>
                <a:gridCol w="542636"/>
                <a:gridCol w="593112"/>
                <a:gridCol w="593112"/>
                <a:gridCol w="593112"/>
              </a:tblGrid>
              <a:tr h="107952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Type prairie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Unité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FESTULOLIUM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DACTYLE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DACTYLE </a:t>
                      </a:r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+</a:t>
                      </a:r>
                      <a:r>
                        <a:rPr lang="fr-FR" sz="20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TB (90/10)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Foin de Crau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538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N° coupe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9823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MS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 brut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90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90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3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MM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g/kg MS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106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75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95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3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MAT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g/kg MS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107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131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138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112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9823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CB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g/kg MS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296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333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288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302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315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281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9823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DCS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68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66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3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NDF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g/kg MS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541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543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595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598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578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3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dMo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68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77077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UFC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UFC/kg MS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0,63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0,66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0,56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0,60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0,64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0,68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0,61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0,60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0,57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0,62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9823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MADC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g/kg MS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53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75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75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64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71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108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MS/UFC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1,43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1,38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1,60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1,49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1,36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1,25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1,46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1,42</a:t>
                      </a:r>
                    </a:p>
                  </a:txBody>
                  <a:tcPr marL="8274" marR="8274" marT="8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1,49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1,37</a:t>
                      </a:r>
                    </a:p>
                  </a:txBody>
                  <a:tcPr marL="8274" marR="8274" marT="8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36712"/>
          </a:xfrm>
        </p:spPr>
        <p:txBody>
          <a:bodyPr/>
          <a:lstStyle/>
          <a:p>
            <a:r>
              <a:rPr lang="fr-FR" b="1" dirty="0" smtClean="0">
                <a:solidFill>
                  <a:srgbClr val="008A3E"/>
                </a:solidFill>
              </a:rPr>
              <a:t>Luzerne</a:t>
            </a:r>
            <a:endParaRPr lang="fr-FR" b="1" dirty="0">
              <a:solidFill>
                <a:srgbClr val="008A3E"/>
              </a:solidFill>
            </a:endParaRPr>
          </a:p>
        </p:txBody>
      </p:sp>
      <p:pic>
        <p:nvPicPr>
          <p:cNvPr id="16998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37900"/>
            <a:ext cx="8208912" cy="592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83568" y="3645024"/>
            <a:ext cx="7772400" cy="1362075"/>
          </a:xfrm>
        </p:spPr>
        <p:txBody>
          <a:bodyPr/>
          <a:lstStyle/>
          <a:p>
            <a:r>
              <a:rPr lang="fr-FR" dirty="0" smtClean="0">
                <a:solidFill>
                  <a:srgbClr val="008A3E"/>
                </a:solidFill>
              </a:rPr>
              <a:t>Comparatif des valeurs alimentaire Corse / Crau</a:t>
            </a:r>
            <a:endParaRPr lang="fr-FR" dirty="0">
              <a:solidFill>
                <a:srgbClr val="008A3E"/>
              </a:solidFill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827584" y="4941168"/>
            <a:ext cx="7772400" cy="924123"/>
          </a:xfrm>
        </p:spPr>
        <p:txBody>
          <a:bodyPr>
            <a:normAutofit fontScale="92500"/>
          </a:bodyPr>
          <a:lstStyle/>
          <a:p>
            <a:r>
              <a:rPr lang="fr-FR" sz="3600" b="1" dirty="0" smtClean="0">
                <a:solidFill>
                  <a:srgbClr val="92D050"/>
                </a:solidFill>
              </a:rPr>
              <a:t>Prairies mono spécifiques et associations</a:t>
            </a:r>
            <a:endParaRPr lang="fr-FR" sz="36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0" y="836712"/>
          <a:ext cx="9144001" cy="5589244"/>
        </p:xfrm>
        <a:graphic>
          <a:graphicData uri="http://schemas.openxmlformats.org/drawingml/2006/table">
            <a:tbl>
              <a:tblPr/>
              <a:tblGrid>
                <a:gridCol w="1434080"/>
                <a:gridCol w="1392311"/>
                <a:gridCol w="490790"/>
                <a:gridCol w="490790"/>
                <a:gridCol w="490790"/>
                <a:gridCol w="490790"/>
                <a:gridCol w="490790"/>
                <a:gridCol w="490790"/>
                <a:gridCol w="866712"/>
                <a:gridCol w="835386"/>
                <a:gridCol w="835386"/>
                <a:gridCol w="835386"/>
              </a:tblGrid>
              <a:tr h="156585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Type prairie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Unité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DACTYLE  LUZERNE  T.VIOLET (60/20/20)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FETUQUE DACTYLE  T.VIOLET (40/40/20)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Foin de Crau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622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N° coupe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3709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MS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brut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83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91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89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84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83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91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89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09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MM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g/kg MS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81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78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93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112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96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112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09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MAT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g/kg MS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97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97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172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117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132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183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179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112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122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133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3709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CB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g/kg MS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291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328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298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328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254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290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298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281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269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258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3709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DCS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75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09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NDF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g/kg MS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527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617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470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610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459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601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590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578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566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556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09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dMo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66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59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64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72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65244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UFC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UFC/kg MS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0,68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0,57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0,57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0,64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0,66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0,63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0,58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0,60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0,57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0,62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3709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MADC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g/kg MS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71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107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103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64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71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96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MS/UFC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1,22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1,60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1,56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1,32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1,26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1,45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1,53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1,42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1,49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1,37</a:t>
                      </a:r>
                    </a:p>
                  </a:txBody>
                  <a:tcPr marL="8805" marR="8805" marT="88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15978</TotalTime>
  <Words>696</Words>
  <Application>Microsoft Office PowerPoint</Application>
  <PresentationFormat>Affichage à l'écran (4:3)</PresentationFormat>
  <Paragraphs>414</Paragraphs>
  <Slides>11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COMPARAISON FOIN DE CRAU FOIN DE CORSE</vt:lpstr>
      <vt:lpstr>Foin de Crau</vt:lpstr>
      <vt:lpstr>Comparaison foin de Crau / foin corse</vt:lpstr>
      <vt:lpstr>Foin de Corse</vt:lpstr>
      <vt:lpstr>Comparatif des valeurs alimentaire Corse / Crau</vt:lpstr>
      <vt:lpstr>Festulolium pur, Dactyle +ou -  TB</vt:lpstr>
      <vt:lpstr>Luzerne</vt:lpstr>
      <vt:lpstr>Comparatif des valeurs alimentaire Corse / Crau</vt:lpstr>
      <vt:lpstr>Diapositive 9</vt:lpstr>
      <vt:lpstr>Diapositive 10</vt:lpstr>
      <vt:lpstr>Conclusion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GRPF de Corse</dc:title>
  <dc:creator>GRPF</dc:creator>
  <cp:lastModifiedBy>GRPF</cp:lastModifiedBy>
  <cp:revision>294</cp:revision>
  <dcterms:created xsi:type="dcterms:W3CDTF">2014-03-25T02:44:57Z</dcterms:created>
  <dcterms:modified xsi:type="dcterms:W3CDTF">2015-03-25T17:06:33Z</dcterms:modified>
</cp:coreProperties>
</file>